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57" r:id="rId3"/>
    <p:sldId id="260" r:id="rId4"/>
    <p:sldId id="259" r:id="rId5"/>
    <p:sldId id="258" r:id="rId6"/>
    <p:sldId id="261" r:id="rId7"/>
    <p:sldId id="262" r:id="rId8"/>
    <p:sldId id="263" r:id="rId9"/>
    <p:sldId id="264" r:id="rId10"/>
    <p:sldId id="265" r:id="rId11"/>
    <p:sldId id="266" r:id="rId12"/>
    <p:sldId id="267" r:id="rId13"/>
    <p:sldId id="268" r:id="rId14"/>
    <p:sldId id="269" r:id="rId15"/>
    <p:sldId id="286" r:id="rId16"/>
    <p:sldId id="270" r:id="rId17"/>
    <p:sldId id="271" r:id="rId18"/>
    <p:sldId id="272" r:id="rId19"/>
    <p:sldId id="273" r:id="rId20"/>
    <p:sldId id="274" r:id="rId21"/>
    <p:sldId id="276" r:id="rId22"/>
    <p:sldId id="275" r:id="rId23"/>
    <p:sldId id="277" r:id="rId24"/>
    <p:sldId id="278" r:id="rId25"/>
    <p:sldId id="279" r:id="rId26"/>
    <p:sldId id="281" r:id="rId27"/>
    <p:sldId id="282" r:id="rId28"/>
    <p:sldId id="287" r:id="rId29"/>
    <p:sldId id="283" r:id="rId30"/>
    <p:sldId id="284" r:id="rId31"/>
    <p:sldId id="285" r:id="rId32"/>
    <p:sldId id="288"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3" d="100"/>
          <a:sy n="53" d="100"/>
        </p:scale>
        <p:origin x="-77" y="-57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2"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26E26770-874D-4463-AE31-3F2419C806A9}" type="datetimeFigureOut">
              <a:rPr lang="en-CA" smtClean="0"/>
              <a:t>28/07/2011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CF9CBFB-92BA-4947-96D8-DC2943103B2F}" type="slidenum">
              <a:rPr lang="en-CA" smtClean="0"/>
              <a:t>‹#›</a:t>
            </a:fld>
            <a:endParaRPr lang="en-CA"/>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6E26770-874D-4463-AE31-3F2419C806A9}" type="datetimeFigureOut">
              <a:rPr lang="en-CA" smtClean="0"/>
              <a:t>28/07/2011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CF9CBFB-92BA-4947-96D8-DC2943103B2F}"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9"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1"/>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1"/>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6E26770-874D-4463-AE31-3F2419C806A9}" type="datetimeFigureOut">
              <a:rPr lang="en-CA" smtClean="0"/>
              <a:t>28/07/2011</a:t>
            </a:fld>
            <a:endParaRPr lang="en-CA"/>
          </a:p>
        </p:txBody>
      </p:sp>
      <p:sp>
        <p:nvSpPr>
          <p:cNvPr id="5" name="Footer Placeholder 4"/>
          <p:cNvSpPr>
            <a:spLocks noGrp="1"/>
          </p:cNvSpPr>
          <p:nvPr>
            <p:ph type="ftr" sz="quarter" idx="11"/>
          </p:nvPr>
        </p:nvSpPr>
        <p:spPr>
          <a:xfrm>
            <a:off x="2640598" y="6377460"/>
            <a:ext cx="3836404" cy="365125"/>
          </a:xfrm>
        </p:spPr>
        <p:txBody>
          <a:bodyPr/>
          <a:lstStyle/>
          <a:p>
            <a:endParaRPr lang="en-CA"/>
          </a:p>
        </p:txBody>
      </p:sp>
      <p:sp>
        <p:nvSpPr>
          <p:cNvPr id="6" name="Slide Number Placeholder 5"/>
          <p:cNvSpPr>
            <a:spLocks noGrp="1"/>
          </p:cNvSpPr>
          <p:nvPr>
            <p:ph type="sldNum" sz="quarter" idx="12"/>
          </p:nvPr>
        </p:nvSpPr>
        <p:spPr/>
        <p:txBody>
          <a:bodyPr/>
          <a:lstStyle/>
          <a:p>
            <a:fld id="{1CF9CBFB-92BA-4947-96D8-DC2943103B2F}"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6E26770-874D-4463-AE31-3F2419C806A9}" type="datetimeFigureOut">
              <a:rPr lang="en-CA" smtClean="0"/>
              <a:t>28/07/2011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CF9CBFB-92BA-4947-96D8-DC2943103B2F}"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6E26770-874D-4463-AE31-3F2419C806A9}" type="datetimeFigureOut">
              <a:rPr lang="en-CA" smtClean="0"/>
              <a:t>28/07/2011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CF9CBFB-92BA-4947-96D8-DC2943103B2F}" type="slidenum">
              <a:rPr lang="en-CA" smtClean="0"/>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6E26770-874D-4463-AE31-3F2419C806A9}" type="datetimeFigureOut">
              <a:rPr lang="en-CA" smtClean="0"/>
              <a:t>28/07/2011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CF9CBFB-92BA-4947-96D8-DC2943103B2F}" type="slidenum">
              <a:rPr lang="en-CA" smtClean="0"/>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1" y="1698988"/>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1"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6" y="1698988"/>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6"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6E26770-874D-4463-AE31-3F2419C806A9}" type="datetimeFigureOut">
              <a:rPr lang="en-CA" smtClean="0"/>
              <a:t>28/07/2011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1CF9CBFB-92BA-4947-96D8-DC2943103B2F}"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6E26770-874D-4463-AE31-3F2419C806A9}" type="datetimeFigureOut">
              <a:rPr lang="en-CA" smtClean="0"/>
              <a:t>28/07/2011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1CF9CBFB-92BA-4947-96D8-DC2943103B2F}"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E26770-874D-4463-AE31-3F2419C806A9}" type="datetimeFigureOut">
              <a:rPr lang="en-CA" smtClean="0"/>
              <a:t>28/07/2011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1CF9CBFB-92BA-4947-96D8-DC2943103B2F}"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9"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8" y="1743134"/>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9"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6E26770-874D-4463-AE31-3F2419C806A9}" type="datetimeFigureOut">
              <a:rPr lang="en-CA" smtClean="0"/>
              <a:t>28/07/2011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CF9CBFB-92BA-4947-96D8-DC2943103B2F}" type="slidenum">
              <a:rPr lang="en-CA" smtClean="0"/>
              <a:t>‹#›</a:t>
            </a:fld>
            <a:endParaRPr lang="en-CA"/>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3" y="155448"/>
            <a:ext cx="2525151"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6"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26E26770-874D-4463-AE31-3F2419C806A9}" type="datetimeFigureOut">
              <a:rPr lang="en-CA" smtClean="0"/>
              <a:t>28/07/2011</a:t>
            </a:fld>
            <a:endParaRPr lang="en-CA"/>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CA"/>
          </a:p>
        </p:txBody>
      </p:sp>
      <p:sp>
        <p:nvSpPr>
          <p:cNvPr id="7" name="Slide Number Placeholder 6"/>
          <p:cNvSpPr>
            <a:spLocks noGrp="1"/>
          </p:cNvSpPr>
          <p:nvPr>
            <p:ph type="sldNum" sz="quarter" idx="12"/>
          </p:nvPr>
        </p:nvSpPr>
        <p:spPr>
          <a:xfrm>
            <a:off x="8339328" y="1170432"/>
            <a:ext cx="733864" cy="201168"/>
          </a:xfrm>
        </p:spPr>
        <p:txBody>
          <a:bodyPr/>
          <a:lstStyle/>
          <a:p>
            <a:fld id="{1CF9CBFB-92BA-4947-96D8-DC2943103B2F}" type="slidenum">
              <a:rPr lang="en-CA" smtClean="0"/>
              <a:t>‹#›</a:t>
            </a:fld>
            <a:endParaRPr lang="en-CA"/>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2" y="1"/>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1"/>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2"/>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26E26770-874D-4463-AE31-3F2419C806A9}" type="datetimeFigureOut">
              <a:rPr lang="en-CA" smtClean="0"/>
              <a:t>28/07/2011</a:t>
            </a:fld>
            <a:endParaRPr lang="en-CA"/>
          </a:p>
        </p:txBody>
      </p:sp>
      <p:sp>
        <p:nvSpPr>
          <p:cNvPr id="5" name="Footer Placeholder 4"/>
          <p:cNvSpPr>
            <a:spLocks noGrp="1"/>
          </p:cNvSpPr>
          <p:nvPr>
            <p:ph type="ftr" sz="quarter" idx="3"/>
          </p:nvPr>
        </p:nvSpPr>
        <p:spPr>
          <a:xfrm>
            <a:off x="2640598"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CA"/>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1CF9CBFB-92BA-4947-96D8-DC2943103B2F}" type="slidenum">
              <a:rPr lang="en-CA" smtClean="0"/>
              <a:t>‹#›</a:t>
            </a:fld>
            <a:endParaRPr lang="en-CA"/>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emtech.net/Alternative_Assessment.ht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gpb.org/files/pdfs/gpbclassroom/chemistry/moleMassProblemsWkst.pdf" TargetMode="External"/><Relationship Id="rId2" Type="http://schemas.openxmlformats.org/officeDocument/2006/relationships/hyperlink" Target="http://www.gpb.org/files/pdfs/gpbclassroom/chemistry/moleMoleProblemsWkst.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chemcollective.org/vlab/vlab.php"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cs.explorelearning.com/materials/StoichiometrySE.pdf" TargetMode="External"/><Relationship Id="rId2" Type="http://schemas.openxmlformats.org/officeDocument/2006/relationships/hyperlink" Target="http://www.uwsp.edu/education/pcook/unitplans/docs/Stoichiometry.doc"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quia.com/jg/4059.html" TargetMode="External"/><Relationship Id="rId2" Type="http://schemas.openxmlformats.org/officeDocument/2006/relationships/hyperlink" Target="http://www.explorelearning.com/index.cfm?method=cResource.dspDetail&amp;ResourceID=515"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cs.explorelearning.com/materials/StoichiometrySE.pdf"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www.wiziq.com/tutorial/73848-Chemistry-Stoichiometry-Real-Life-Stoichiometry"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www.uwsp.edu/education/pcook/unitplans/docs/Stoichiometry.doc"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www.google.ca/url?sa=t&amp;source=web&amp;cd=5&amp;ved=0CDgQFjAE&amp;url=http%3A%2F%2Fdhsacademics.desoto.k12.mo.us%2FLinkClick.aspx%3Ffileticket%3DA0Ie6Oafmok%253D%26tabid%3D457%26mid%3D1486&amp;rct=j&amp;q=When%20all%20of%20the%20liquid%20in%20the%20solution%20has%20boiled%20away%2C%20remove%20the%20flask%20from%20the%20hot%20plate.%20%20The%20powder%20that%20you%20observe%20inside%20is%20the%20product%20of%20the%20reaction%2C%20sodium%20acetate.%20%20&amp;ei=EygxTqLSCMPqgQebyPGBDQ&amp;usg=AFQjCNFnDJGaZHixYohrA5_7hPfoNh4zWA"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www.csd509j.net/cvhs/kirscha/MicroMoleRockets%200708.doc"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chemcollective.org/mr/" TargetMode="External"/><Relationship Id="rId2" Type="http://schemas.openxmlformats.org/officeDocument/2006/relationships/hyperlink" Target="http://collective.chem.cmu.edu/MixedReception/game/main.html"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www.wiziq.com/tutorial/73848-Chemistry-Stoichiometry-Real-Life-Stoichiometry" TargetMode="External"/><Relationship Id="rId2" Type="http://schemas.openxmlformats.org/officeDocument/2006/relationships/hyperlink" Target="http://www.emtech.net/Alternative_Assessment.html"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2576" y="1340768"/>
            <a:ext cx="8060432" cy="2979763"/>
          </a:xfrm>
          <a:solidFill>
            <a:schemeClr val="tx1">
              <a:lumMod val="95000"/>
              <a:alpha val="13000"/>
            </a:schemeClr>
          </a:solidFill>
          <a:scene3d>
            <a:camera prst="perspectiveHeroicExtremeLeftFacing"/>
            <a:lightRig rig="threePt" dir="t">
              <a:rot lat="0" lon="0" rev="4800000"/>
            </a:lightRig>
          </a:scene3d>
          <a:sp3d>
            <a:bevelT prst="relaxedInset"/>
          </a:sp3d>
        </p:spPr>
        <p:txBody>
          <a:bodyPr>
            <a:normAutofit/>
            <a:scene3d>
              <a:camera prst="orthographicFront"/>
              <a:lightRig rig="threePt" dir="t">
                <a:rot lat="0" lon="0" rev="4800000"/>
              </a:lightRig>
            </a:scene3d>
            <a:sp3d prstMaterial="matte">
              <a:bevelT w="50800" h="10160"/>
            </a:sp3d>
          </a:bodyPr>
          <a:lstStyle/>
          <a:p>
            <a:pPr algn="ctr">
              <a:lnSpc>
                <a:spcPct val="112000"/>
              </a:lnSpc>
              <a:spcBef>
                <a:spcPts val="2400"/>
              </a:spcBef>
              <a:spcAft>
                <a:spcPts val="0"/>
              </a:spcAft>
            </a:pPr>
            <a:r>
              <a:rPr lang="en-US" sz="3200" b="1" i="1" kern="0" dirty="0" smtClean="0">
                <a:solidFill>
                  <a:srgbClr val="246071"/>
                </a:solidFill>
                <a:latin typeface="Cambria"/>
                <a:ea typeface="Times New Roman"/>
                <a:cs typeface="Times New Roman"/>
              </a:rPr>
              <a:t>SCH3U</a:t>
            </a:r>
            <a:br>
              <a:rPr lang="en-US" sz="3200" b="1" i="1" kern="0" dirty="0" smtClean="0">
                <a:solidFill>
                  <a:srgbClr val="246071"/>
                </a:solidFill>
                <a:latin typeface="Cambria"/>
                <a:ea typeface="Times New Roman"/>
                <a:cs typeface="Times New Roman"/>
              </a:rPr>
            </a:br>
            <a:r>
              <a:rPr lang="en-US" sz="3200" b="1" i="1" kern="0" dirty="0" smtClean="0">
                <a:solidFill>
                  <a:srgbClr val="246071"/>
                </a:solidFill>
                <a:latin typeface="Cambria"/>
                <a:ea typeface="Times New Roman"/>
                <a:cs typeface="Times New Roman"/>
              </a:rPr>
              <a:t>D. Quantities in Chemical Reactions</a:t>
            </a:r>
            <a:br>
              <a:rPr lang="en-US" sz="3200" b="1" i="1" kern="0" dirty="0" smtClean="0">
                <a:solidFill>
                  <a:srgbClr val="246071"/>
                </a:solidFill>
                <a:latin typeface="Cambria"/>
                <a:ea typeface="Times New Roman"/>
                <a:cs typeface="Times New Roman"/>
              </a:rPr>
            </a:br>
            <a:r>
              <a:rPr lang="en-CA" sz="1800" b="1" i="1" kern="0" dirty="0" smtClean="0">
                <a:solidFill>
                  <a:srgbClr val="246071"/>
                </a:solidFill>
                <a:latin typeface="Cambria"/>
                <a:ea typeface="Times New Roman"/>
                <a:cs typeface="Times New Roman"/>
              </a:rPr>
              <a:t/>
            </a:r>
            <a:br>
              <a:rPr lang="en-CA" sz="1800" b="1" i="1" kern="0" dirty="0" smtClean="0">
                <a:solidFill>
                  <a:srgbClr val="246071"/>
                </a:solidFill>
                <a:latin typeface="Cambria"/>
                <a:ea typeface="Times New Roman"/>
                <a:cs typeface="Times New Roman"/>
              </a:rPr>
            </a:br>
            <a:r>
              <a:rPr lang="en-US" sz="3200" b="1" i="1" kern="0" dirty="0" smtClean="0">
                <a:solidFill>
                  <a:srgbClr val="246071"/>
                </a:solidFill>
                <a:latin typeface="Cambria"/>
                <a:ea typeface="Times New Roman"/>
                <a:cs typeface="MyriadMM"/>
              </a:rPr>
              <a:t>-Stoichiometry Concept Presentation-</a:t>
            </a:r>
            <a:endParaRPr lang="en-CA" sz="1800" b="1" i="1" kern="0" dirty="0">
              <a:solidFill>
                <a:srgbClr val="246071"/>
              </a:solidFill>
              <a:latin typeface="Cambria"/>
              <a:ea typeface="Times New Roman"/>
              <a:cs typeface="Times New Roman"/>
            </a:endParaRPr>
          </a:p>
        </p:txBody>
      </p:sp>
      <p:sp>
        <p:nvSpPr>
          <p:cNvPr id="3" name="Subtitle 2"/>
          <p:cNvSpPr>
            <a:spLocks noGrp="1"/>
          </p:cNvSpPr>
          <p:nvPr>
            <p:ph type="subTitle" idx="1"/>
          </p:nvPr>
        </p:nvSpPr>
        <p:spPr>
          <a:xfrm>
            <a:off x="827584" y="4581128"/>
            <a:ext cx="8077200" cy="1267568"/>
          </a:xfrm>
        </p:spPr>
        <p:txBody>
          <a:bodyPr>
            <a:normAutofit/>
          </a:bodyPr>
          <a:lstStyle/>
          <a:p>
            <a:r>
              <a:rPr lang="en-CA" sz="2400" dirty="0" smtClean="0"/>
              <a:t>Adele Strazar</a:t>
            </a:r>
            <a:endParaRPr lang="en-CA" sz="2400" dirty="0"/>
          </a:p>
        </p:txBody>
      </p:sp>
      <p:pic>
        <p:nvPicPr>
          <p:cNvPr id="17410" name="Picture 2" descr="http://t1.gstatic.com/images?q=tbn:ANd9GcSlT02ebifJ9ooHzPyQQ99oeRkVwtoR-Irchlrus_z0kTMaR_fcPw"/>
          <p:cNvPicPr>
            <a:picLocks noChangeAspect="1" noChangeArrowheads="1"/>
          </p:cNvPicPr>
          <p:nvPr/>
        </p:nvPicPr>
        <p:blipFill>
          <a:blip r:embed="rId2" cstate="print"/>
          <a:srcRect/>
          <a:stretch>
            <a:fillRect/>
          </a:stretch>
        </p:blipFill>
        <p:spPr bwMode="auto">
          <a:xfrm>
            <a:off x="4932040" y="4149080"/>
            <a:ext cx="3257550" cy="2022476"/>
          </a:xfrm>
          <a:prstGeom prst="rect">
            <a:avLst/>
          </a:prstGeom>
          <a:noFill/>
          <a:scene3d>
            <a:camera prst="perspectiveHeroicExtremeRightFacing"/>
            <a:lightRig rig="threePt" dir="t"/>
          </a:scene3d>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60000"/>
                <a:lumOff val="4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t>LESSON 1 Defining Stoichiometry</a:t>
            </a:r>
            <a:r>
              <a:rPr lang="en-CA" i="1" dirty="0" smtClean="0"/>
              <a:t/>
            </a:r>
            <a:br>
              <a:rPr lang="en-CA" i="1" dirty="0" smtClean="0"/>
            </a:br>
            <a:endParaRPr lang="en-CA" dirty="0"/>
          </a:p>
        </p:txBody>
      </p:sp>
      <p:sp>
        <p:nvSpPr>
          <p:cNvPr id="3" name="Content Placeholder 2"/>
          <p:cNvSpPr>
            <a:spLocks noGrp="1"/>
          </p:cNvSpPr>
          <p:nvPr>
            <p:ph idx="1"/>
          </p:nvPr>
        </p:nvSpPr>
        <p:spPr>
          <a:xfrm>
            <a:off x="179512" y="1556792"/>
            <a:ext cx="6768752" cy="4968552"/>
          </a:xfrm>
        </p:spPr>
        <p:txBody>
          <a:bodyPr>
            <a:noAutofit/>
          </a:bodyPr>
          <a:lstStyle/>
          <a:p>
            <a:pPr>
              <a:buNone/>
            </a:pPr>
            <a:r>
              <a:rPr lang="en-US" sz="1400" dirty="0" smtClean="0"/>
              <a:t>Lesson</a:t>
            </a:r>
            <a:endParaRPr lang="en-CA" sz="1400" i="1" dirty="0" smtClean="0"/>
          </a:p>
          <a:p>
            <a:pPr lvl="0"/>
            <a:r>
              <a:rPr lang="en-US" sz="1400" dirty="0" smtClean="0"/>
              <a:t>Demo: Reactive substances and correlation with quantities</a:t>
            </a:r>
            <a:endParaRPr lang="en-CA" sz="1400" i="1" dirty="0" smtClean="0"/>
          </a:p>
          <a:p>
            <a:pPr lvl="1"/>
            <a:r>
              <a:rPr lang="en-US" sz="1400" dirty="0" smtClean="0"/>
              <a:t>Ask four students to add 5.0ml water to an empty film canister.  Have them break up a sodium bicarbonate tablet into four unequal pieces (small, medium, medium-large, large).  Students put the piece of sodium bicarbonate on the lid of the film canister.  On the teacher’s mark, the students snap on the lid, invert the canister, and back way from the table.  The film canisters will pop and launch into the air.  Discussion correlates to the size of the tablet</a:t>
            </a:r>
            <a:r>
              <a:rPr lang="en-US" sz="1400" dirty="0" smtClean="0"/>
              <a:t>.</a:t>
            </a:r>
            <a:endParaRPr lang="en-CA" sz="1400" i="1" dirty="0" smtClean="0"/>
          </a:p>
          <a:p>
            <a:pPr lvl="0"/>
            <a:r>
              <a:rPr lang="en-US" sz="1400" dirty="0" smtClean="0"/>
              <a:t>Law of Conservation of Matter</a:t>
            </a:r>
            <a:endParaRPr lang="en-CA" sz="1400" i="1" dirty="0" smtClean="0"/>
          </a:p>
          <a:p>
            <a:pPr lvl="1"/>
            <a:r>
              <a:rPr lang="en-US" sz="1400" dirty="0" smtClean="0"/>
              <a:t>Write the equation for photosynthesis on the board.  Verify that matter and mass are conserved on both sides of the equation.</a:t>
            </a:r>
            <a:endParaRPr lang="en-CA" sz="1400" i="1" dirty="0" smtClean="0"/>
          </a:p>
          <a:p>
            <a:pPr lvl="0"/>
            <a:r>
              <a:rPr lang="en-US" sz="1400" dirty="0" smtClean="0"/>
              <a:t>PEOE (Predict, Explain, Observe, Explain) Demo: React KMnO</a:t>
            </a:r>
            <a:r>
              <a:rPr lang="en-US" sz="1400" baseline="-25000" dirty="0" smtClean="0"/>
              <a:t>4</a:t>
            </a:r>
            <a:r>
              <a:rPr lang="en-US" sz="1400" dirty="0" smtClean="0"/>
              <a:t> with NaHSO</a:t>
            </a:r>
            <a:r>
              <a:rPr lang="en-US" sz="1400" baseline="-25000" dirty="0" smtClean="0"/>
              <a:t>3</a:t>
            </a:r>
            <a:r>
              <a:rPr lang="en-US" sz="1400" dirty="0" smtClean="0"/>
              <a:t> </a:t>
            </a:r>
            <a:endParaRPr lang="en-CA" sz="1400" i="1" dirty="0" smtClean="0"/>
          </a:p>
          <a:p>
            <a:pPr lvl="1"/>
            <a:r>
              <a:rPr lang="en-US" sz="1400" dirty="0" smtClean="0"/>
              <a:t>Students draw PEOE charts on group whiteboard. Class discussion of how one of the reactants is completely used up and the other is in excess. </a:t>
            </a:r>
            <a:endParaRPr lang="en-CA" sz="1400" i="1" dirty="0" smtClean="0"/>
          </a:p>
          <a:p>
            <a:pPr lvl="0"/>
            <a:r>
              <a:rPr lang="en-US" sz="1400" dirty="0" smtClean="0"/>
              <a:t>Review rules for balancing equations.</a:t>
            </a:r>
            <a:endParaRPr lang="en-CA" sz="1400" i="1" dirty="0" smtClean="0"/>
          </a:p>
          <a:p>
            <a:pPr lvl="1"/>
            <a:r>
              <a:rPr lang="en-US" sz="1400" dirty="0" smtClean="0"/>
              <a:t>Focus lesson lecture.  Students take notes.  Think-pair-share for group discussion. </a:t>
            </a:r>
            <a:endParaRPr lang="en-CA" sz="1400" i="1" dirty="0" smtClean="0"/>
          </a:p>
          <a:p>
            <a:pPr lvl="0"/>
            <a:r>
              <a:rPr lang="en-US" sz="1400" dirty="0" smtClean="0"/>
              <a:t>Explain what stoichiometry is and importance</a:t>
            </a:r>
            <a:endParaRPr lang="en-CA" sz="1400" i="1" dirty="0" smtClean="0"/>
          </a:p>
          <a:p>
            <a:pPr lvl="1"/>
            <a:r>
              <a:rPr lang="en-US" sz="1400" dirty="0" smtClean="0"/>
              <a:t>Discuss stoichiometry in manufacturing, medicine, geologists (test for CaCO</a:t>
            </a:r>
            <a:r>
              <a:rPr lang="en-US" sz="1400" baseline="-25000" dirty="0" smtClean="0"/>
              <a:t>3</a:t>
            </a:r>
            <a:r>
              <a:rPr lang="en-US" sz="1400" dirty="0" smtClean="0"/>
              <a:t>), space (CO</a:t>
            </a:r>
            <a:r>
              <a:rPr lang="en-US" sz="1400" baseline="-25000" dirty="0" smtClean="0"/>
              <a:t>2 </a:t>
            </a:r>
            <a:r>
              <a:rPr lang="en-US" sz="1400" dirty="0" smtClean="0"/>
              <a:t>scrubbers), air bag inflation, catalytic converters, etc.</a:t>
            </a:r>
            <a:endParaRPr lang="en-CA" sz="1400" i="1" dirty="0" smtClean="0"/>
          </a:p>
          <a:p>
            <a:pPr lvl="1"/>
            <a:r>
              <a:rPr lang="en-US" sz="1400" dirty="0" smtClean="0"/>
              <a:t>Real world example with Smores </a:t>
            </a:r>
            <a:r>
              <a:rPr lang="en-US" sz="1400" dirty="0" smtClean="0"/>
              <a:t>activity.</a:t>
            </a:r>
            <a:r>
              <a:rPr lang="en-CA" sz="1400" i="1" dirty="0" smtClean="0"/>
              <a:t> </a:t>
            </a:r>
            <a:r>
              <a:rPr lang="en-US" sz="1400" u="sng" dirty="0" smtClean="0"/>
              <a:t>devacaf.caes.uga.edu/main/</a:t>
            </a:r>
            <a:r>
              <a:rPr lang="en-US" sz="1400" u="sng" dirty="0" err="1" smtClean="0"/>
              <a:t>lessonPlan</a:t>
            </a:r>
            <a:r>
              <a:rPr lang="en-US" sz="1400" u="sng" dirty="0" smtClean="0"/>
              <a:t>/SMoreLP.pdf   </a:t>
            </a:r>
            <a:endParaRPr lang="en-CA" sz="1400" i="1" dirty="0" smtClean="0"/>
          </a:p>
          <a:p>
            <a:endParaRPr lang="en-CA" sz="1400" dirty="0"/>
          </a:p>
        </p:txBody>
      </p:sp>
      <p:pic>
        <p:nvPicPr>
          <p:cNvPr id="4" name="Picture 2" descr="http://thumbs3.ebaystatic.com/m/mfV3MdJprZNbG4j4kUh1xIA/140.jpg"/>
          <p:cNvPicPr>
            <a:picLocks noChangeAspect="1" noChangeArrowheads="1"/>
          </p:cNvPicPr>
          <p:nvPr/>
        </p:nvPicPr>
        <p:blipFill>
          <a:blip r:embed="rId2" cstate="print"/>
          <a:srcRect/>
          <a:stretch>
            <a:fillRect/>
          </a:stretch>
        </p:blipFill>
        <p:spPr bwMode="auto">
          <a:xfrm>
            <a:off x="7092280" y="1556792"/>
            <a:ext cx="1600200" cy="1600200"/>
          </a:xfrm>
          <a:prstGeom prst="rect">
            <a:avLst/>
          </a:prstGeom>
          <a:noFill/>
        </p:spPr>
      </p:pic>
      <p:pic>
        <p:nvPicPr>
          <p:cNvPr id="52226" name="Picture 2"/>
          <p:cNvPicPr>
            <a:picLocks noChangeAspect="1" noChangeArrowheads="1"/>
          </p:cNvPicPr>
          <p:nvPr/>
        </p:nvPicPr>
        <p:blipFill>
          <a:blip r:embed="rId3" cstate="print"/>
          <a:srcRect/>
          <a:stretch>
            <a:fillRect/>
          </a:stretch>
        </p:blipFill>
        <p:spPr bwMode="auto">
          <a:xfrm>
            <a:off x="7020272" y="3429000"/>
            <a:ext cx="1660783" cy="1368152"/>
          </a:xfrm>
          <a:prstGeom prst="rect">
            <a:avLst/>
          </a:prstGeom>
          <a:noFill/>
          <a:ln w="9525">
            <a:noFill/>
            <a:miter lim="800000"/>
            <a:headEnd/>
            <a:tailEnd/>
          </a:ln>
        </p:spPr>
      </p:pic>
      <p:pic>
        <p:nvPicPr>
          <p:cNvPr id="52228" name="Picture 4" descr="http://t0.gstatic.com/images?q=tbn:ANd9GcRj-Xla7LGoXMBsSFSbKO6YOx8l9_fw3FgQ2N36BqDlW-crrfvdVw&amp;t=1"/>
          <p:cNvPicPr>
            <a:picLocks noChangeAspect="1" noChangeArrowheads="1"/>
          </p:cNvPicPr>
          <p:nvPr/>
        </p:nvPicPr>
        <p:blipFill>
          <a:blip r:embed="rId4" cstate="print"/>
          <a:srcRect/>
          <a:stretch>
            <a:fillRect/>
          </a:stretch>
        </p:blipFill>
        <p:spPr bwMode="auto">
          <a:xfrm>
            <a:off x="6948264" y="5229200"/>
            <a:ext cx="1730010" cy="1296144"/>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60000"/>
                <a:lumOff val="4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t>LESSON 1 Defining Stoichiometry</a:t>
            </a:r>
            <a:r>
              <a:rPr lang="en-CA" i="1" dirty="0" smtClean="0"/>
              <a:t/>
            </a:r>
            <a:br>
              <a:rPr lang="en-CA" i="1" dirty="0" smtClean="0"/>
            </a:br>
            <a:endParaRPr lang="en-CA" dirty="0"/>
          </a:p>
        </p:txBody>
      </p:sp>
      <p:sp>
        <p:nvSpPr>
          <p:cNvPr id="3" name="Content Placeholder 2"/>
          <p:cNvSpPr>
            <a:spLocks noGrp="1"/>
          </p:cNvSpPr>
          <p:nvPr>
            <p:ph idx="1"/>
          </p:nvPr>
        </p:nvSpPr>
        <p:spPr/>
        <p:txBody>
          <a:bodyPr>
            <a:noAutofit/>
          </a:bodyPr>
          <a:lstStyle/>
          <a:p>
            <a:pPr>
              <a:buNone/>
            </a:pPr>
            <a:r>
              <a:rPr lang="en-US" sz="2000" dirty="0" smtClean="0"/>
              <a:t>Assessment</a:t>
            </a:r>
            <a:endParaRPr lang="en-CA" sz="2000" i="1" dirty="0" smtClean="0"/>
          </a:p>
          <a:p>
            <a:pPr lvl="0"/>
            <a:r>
              <a:rPr lang="en-US" sz="2000" dirty="0" smtClean="0"/>
              <a:t>Smores lab worksheet to be handed in at the beginning of the next class.</a:t>
            </a:r>
            <a:endParaRPr lang="en-CA" sz="2000" i="1" dirty="0" smtClean="0"/>
          </a:p>
          <a:p>
            <a:pPr lvl="0"/>
            <a:r>
              <a:rPr lang="en-US" sz="2000" dirty="0" smtClean="0"/>
              <a:t>Assign an STSE project for the stoichiometry unit.  Use the curriculum documents in SCH3U D1.1 and D1.2 for topic ideas of how stoichiometry is present in the real world.  Students may choose a performance-based assessment from the following website: </a:t>
            </a:r>
            <a:r>
              <a:rPr lang="en-US" sz="2000" u="sng" dirty="0" smtClean="0">
                <a:hlinkClick r:id="rId2"/>
              </a:rPr>
              <a:t>http://www.emtech.net/Alternative_Assessment.html</a:t>
            </a:r>
            <a:r>
              <a:rPr lang="en-US" sz="2000" dirty="0" smtClean="0"/>
              <a:t> </a:t>
            </a:r>
            <a:endParaRPr lang="en-CA" sz="2000" i="1" dirty="0" smtClean="0"/>
          </a:p>
          <a:p>
            <a:pPr>
              <a:buNone/>
            </a:pPr>
            <a:r>
              <a:rPr lang="en-US" sz="2000" dirty="0" smtClean="0"/>
              <a:t> </a:t>
            </a:r>
            <a:endParaRPr lang="en-CA" sz="2000" i="1" dirty="0" smtClean="0"/>
          </a:p>
          <a:p>
            <a:pPr>
              <a:buNone/>
            </a:pPr>
            <a:r>
              <a:rPr lang="en-US" sz="2000" dirty="0" smtClean="0"/>
              <a:t>Misconceptions</a:t>
            </a:r>
            <a:endParaRPr lang="en-CA" sz="2000" i="1" dirty="0" smtClean="0"/>
          </a:p>
          <a:p>
            <a:pPr lvl="0"/>
            <a:r>
              <a:rPr lang="en-US" sz="2000" dirty="0" smtClean="0"/>
              <a:t>Reagent vs. Reactant </a:t>
            </a:r>
            <a:r>
              <a:rPr lang="en-US" sz="2000" dirty="0" smtClean="0"/>
              <a:t>terminology</a:t>
            </a:r>
            <a:endParaRPr lang="en-CA" sz="2000" i="1" dirty="0" smtClean="0"/>
          </a:p>
          <a:p>
            <a:pPr lvl="0"/>
            <a:r>
              <a:rPr lang="en-US" sz="2000" dirty="0" smtClean="0"/>
              <a:t>Law of Conservation of Matter</a:t>
            </a:r>
            <a:endParaRPr lang="en-CA" sz="2000" i="1" dirty="0" smtClean="0"/>
          </a:p>
          <a:p>
            <a:pPr lvl="1"/>
            <a:r>
              <a:rPr lang="en-US" sz="2000" dirty="0" smtClean="0"/>
              <a:t>The masses, numbers and types of atoms are the same on both sides of a balanced equation</a:t>
            </a:r>
            <a:endParaRPr lang="en-CA" sz="2000" i="1" dirty="0" smtClean="0"/>
          </a:p>
          <a:p>
            <a:pPr lvl="1"/>
            <a:r>
              <a:rPr lang="en-US" sz="2000" dirty="0" smtClean="0"/>
              <a:t>In all types of reactions the atoms involved are rearranged to form new substances</a:t>
            </a:r>
            <a:endParaRPr lang="en-CA" sz="2000" i="1" dirty="0" smtClean="0"/>
          </a:p>
          <a:p>
            <a:endParaRPr lang="en-CA" sz="2000" dirty="0"/>
          </a:p>
        </p:txBody>
      </p:sp>
      <p:pic>
        <p:nvPicPr>
          <p:cNvPr id="51202" name="Picture 2" descr="http://images.fuzing.com/members/8/83/00129883/186781.300x300.jpg"/>
          <p:cNvPicPr>
            <a:picLocks noChangeAspect="1" noChangeArrowheads="1"/>
          </p:cNvPicPr>
          <p:nvPr/>
        </p:nvPicPr>
        <p:blipFill>
          <a:blip r:embed="rId3" cstate="print"/>
          <a:srcRect/>
          <a:stretch>
            <a:fillRect/>
          </a:stretch>
        </p:blipFill>
        <p:spPr bwMode="auto">
          <a:xfrm>
            <a:off x="6732240" y="3501008"/>
            <a:ext cx="1800200" cy="1800201"/>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75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435280" cy="1252728"/>
          </a:xfrm>
        </p:spPr>
        <p:txBody>
          <a:bodyPr>
            <a:normAutofit fontScale="90000"/>
          </a:bodyPr>
          <a:lstStyle/>
          <a:p>
            <a:r>
              <a:rPr lang="en-US" i="1" dirty="0" smtClean="0"/>
              <a:t>LESSON </a:t>
            </a:r>
            <a:r>
              <a:rPr lang="en-US" i="1" dirty="0" smtClean="0"/>
              <a:t>2 Stoichiometry Calculations</a:t>
            </a:r>
            <a:r>
              <a:rPr lang="en-CA" i="1" dirty="0" smtClean="0"/>
              <a:t/>
            </a:r>
            <a:br>
              <a:rPr lang="en-CA" i="1" dirty="0" smtClean="0"/>
            </a:br>
            <a:endParaRPr lang="en-CA" dirty="0"/>
          </a:p>
        </p:txBody>
      </p:sp>
      <p:sp>
        <p:nvSpPr>
          <p:cNvPr id="3" name="Content Placeholder 2"/>
          <p:cNvSpPr>
            <a:spLocks noGrp="1"/>
          </p:cNvSpPr>
          <p:nvPr>
            <p:ph idx="1"/>
          </p:nvPr>
        </p:nvSpPr>
        <p:spPr/>
        <p:txBody>
          <a:bodyPr>
            <a:noAutofit/>
          </a:bodyPr>
          <a:lstStyle/>
          <a:p>
            <a:pPr>
              <a:buNone/>
            </a:pPr>
            <a:r>
              <a:rPr lang="en-US" sz="2000" dirty="0" smtClean="0"/>
              <a:t>Objectives</a:t>
            </a:r>
            <a:endParaRPr lang="en-CA" sz="2000" i="1" dirty="0" smtClean="0"/>
          </a:p>
          <a:p>
            <a:pPr lvl="0"/>
            <a:r>
              <a:rPr lang="en-US" sz="2000" dirty="0" smtClean="0"/>
              <a:t>List the sequence of steps used in solving stoichiometric problems.</a:t>
            </a:r>
            <a:endParaRPr lang="en-CA" sz="2000" i="1" dirty="0" smtClean="0"/>
          </a:p>
          <a:p>
            <a:pPr lvl="0"/>
            <a:r>
              <a:rPr lang="en-US" sz="2000" dirty="0" smtClean="0"/>
              <a:t>Solve stoichiometric problems where moles are given.</a:t>
            </a:r>
            <a:endParaRPr lang="en-CA" sz="2000" i="1" dirty="0" smtClean="0"/>
          </a:p>
          <a:p>
            <a:pPr>
              <a:buNone/>
            </a:pPr>
            <a:r>
              <a:rPr lang="en-US" sz="2000" dirty="0" smtClean="0"/>
              <a:t> </a:t>
            </a:r>
            <a:endParaRPr lang="en-CA" sz="2000" i="1" dirty="0" smtClean="0"/>
          </a:p>
          <a:p>
            <a:pPr>
              <a:buNone/>
            </a:pPr>
            <a:r>
              <a:rPr lang="en-US" sz="2000" dirty="0" smtClean="0"/>
              <a:t>Lesson</a:t>
            </a:r>
            <a:endParaRPr lang="en-CA" sz="2000" i="1" dirty="0" smtClean="0"/>
          </a:p>
          <a:p>
            <a:pPr lvl="0"/>
            <a:r>
              <a:rPr lang="en-US" sz="2000" dirty="0" smtClean="0"/>
              <a:t>Focus lesson lecture on mole-mole and mole-mass stoichiometric problems.  Students take notes.  </a:t>
            </a:r>
            <a:endParaRPr lang="en-CA" sz="2000" i="1" dirty="0" smtClean="0"/>
          </a:p>
          <a:p>
            <a:pPr lvl="0"/>
            <a:r>
              <a:rPr lang="en-US" sz="2000" dirty="0" smtClean="0"/>
              <a:t>Students work in groups of four to answer the first question.  One student from each group is chosen by a lottery system to write the group’s answer on the board. The teacher writes a numerical mark beside each group’s answer and asks the students to make their answers correct.  When the questions are all correct, the class moves onto the next question on the sheet. </a:t>
            </a:r>
            <a:endParaRPr lang="en-CA" sz="2000" i="1" dirty="0" smtClean="0"/>
          </a:p>
          <a:p>
            <a:endParaRPr lang="en-CA" sz="2000" dirty="0"/>
          </a:p>
        </p:txBody>
      </p:sp>
      <p:pic>
        <p:nvPicPr>
          <p:cNvPr id="50178" name="Picture 2" descr="http://individual.utoronto.ca/timotei/images/lwf1.jpg"/>
          <p:cNvPicPr>
            <a:picLocks noChangeAspect="1" noChangeArrowheads="1"/>
          </p:cNvPicPr>
          <p:nvPr/>
        </p:nvPicPr>
        <p:blipFill>
          <a:blip r:embed="rId2" cstate="print"/>
          <a:srcRect/>
          <a:stretch>
            <a:fillRect/>
          </a:stretch>
        </p:blipFill>
        <p:spPr bwMode="auto">
          <a:xfrm>
            <a:off x="7380312" y="5589240"/>
            <a:ext cx="1512168" cy="1046014"/>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75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435280" cy="1252728"/>
          </a:xfrm>
        </p:spPr>
        <p:txBody>
          <a:bodyPr>
            <a:normAutofit fontScale="90000"/>
          </a:bodyPr>
          <a:lstStyle/>
          <a:p>
            <a:r>
              <a:rPr lang="en-US" i="1" dirty="0" smtClean="0"/>
              <a:t>LESSON </a:t>
            </a:r>
            <a:r>
              <a:rPr lang="en-US" i="1" dirty="0" smtClean="0"/>
              <a:t>2 Stoichiometry Calculations</a:t>
            </a:r>
            <a:r>
              <a:rPr lang="en-CA" i="1" dirty="0" smtClean="0"/>
              <a:t/>
            </a:r>
            <a:br>
              <a:rPr lang="en-CA" i="1" dirty="0" smtClean="0"/>
            </a:br>
            <a:endParaRPr lang="en-CA" dirty="0"/>
          </a:p>
        </p:txBody>
      </p:sp>
      <p:sp>
        <p:nvSpPr>
          <p:cNvPr id="3" name="Content Placeholder 2"/>
          <p:cNvSpPr>
            <a:spLocks noGrp="1"/>
          </p:cNvSpPr>
          <p:nvPr>
            <p:ph idx="1"/>
          </p:nvPr>
        </p:nvSpPr>
        <p:spPr>
          <a:xfrm>
            <a:off x="457200" y="1775192"/>
            <a:ext cx="8229600" cy="4894168"/>
          </a:xfrm>
        </p:spPr>
        <p:txBody>
          <a:bodyPr>
            <a:noAutofit/>
          </a:bodyPr>
          <a:lstStyle/>
          <a:p>
            <a:pPr>
              <a:buNone/>
            </a:pPr>
            <a:r>
              <a:rPr lang="en-US" sz="1600" dirty="0" smtClean="0"/>
              <a:t>Assessment</a:t>
            </a:r>
            <a:endParaRPr lang="en-CA" sz="1600" i="1" dirty="0" smtClean="0"/>
          </a:p>
          <a:p>
            <a:pPr lvl="0"/>
            <a:r>
              <a:rPr lang="en-US" sz="1600" dirty="0" smtClean="0"/>
              <a:t>Remaining questions are for homework.  Both worksheets handed in at beginning of the next class period.</a:t>
            </a:r>
            <a:endParaRPr lang="en-CA" sz="1600" i="1" dirty="0" smtClean="0"/>
          </a:p>
          <a:p>
            <a:r>
              <a:rPr lang="en-US" sz="1600" u="sng" dirty="0" smtClean="0">
                <a:hlinkClick r:id="rId2"/>
              </a:rPr>
              <a:t>http://www.gpb.org/files/pdfs/gpbclassroom/chemistry/moleMoleProblemsWkst.pdf</a:t>
            </a:r>
            <a:r>
              <a:rPr lang="en-US" sz="1600" dirty="0" smtClean="0"/>
              <a:t> </a:t>
            </a:r>
            <a:endParaRPr lang="en-CA" sz="1800" i="1" dirty="0" smtClean="0"/>
          </a:p>
          <a:p>
            <a:r>
              <a:rPr lang="en-US" sz="1600" u="sng" dirty="0" smtClean="0">
                <a:hlinkClick r:id="rId3"/>
              </a:rPr>
              <a:t>http://www.gpb.org/files/pdfs/gpbclassroom/chemistry/moleMassProblemsWkst.pdf</a:t>
            </a:r>
            <a:r>
              <a:rPr lang="en-US" sz="1800" dirty="0" smtClean="0"/>
              <a:t> </a:t>
            </a:r>
            <a:endParaRPr lang="en-CA" sz="1800" i="1" dirty="0" smtClean="0"/>
          </a:p>
          <a:p>
            <a:pPr>
              <a:buNone/>
            </a:pPr>
            <a:r>
              <a:rPr lang="en-US" sz="1600" dirty="0" smtClean="0"/>
              <a:t> </a:t>
            </a:r>
            <a:endParaRPr lang="en-CA" sz="1600" i="1" dirty="0" smtClean="0"/>
          </a:p>
          <a:p>
            <a:pPr>
              <a:buNone/>
            </a:pPr>
            <a:r>
              <a:rPr lang="en-US" sz="1600" dirty="0" smtClean="0"/>
              <a:t>Misconceptions</a:t>
            </a:r>
            <a:endParaRPr lang="en-CA" sz="1600" i="1" dirty="0" smtClean="0"/>
          </a:p>
          <a:p>
            <a:pPr lvl="0"/>
            <a:r>
              <a:rPr lang="en-US" sz="1600" dirty="0" smtClean="0"/>
              <a:t>One mole of compound always contains one more of each element present in the compound.</a:t>
            </a:r>
            <a:endParaRPr lang="en-CA" sz="1600" i="1" dirty="0" smtClean="0"/>
          </a:p>
          <a:p>
            <a:pPr lvl="1"/>
            <a:r>
              <a:rPr lang="en-US" sz="1200" dirty="0" smtClean="0"/>
              <a:t>Review the definition of the mol through discussion and encourage students to watch educational videos on YouTube as a study resource (eg. Khan Academy).</a:t>
            </a:r>
            <a:endParaRPr lang="en-CA" sz="1200" i="1" dirty="0" smtClean="0"/>
          </a:p>
          <a:p>
            <a:pPr lvl="0"/>
            <a:r>
              <a:rPr lang="en-US" sz="1600" dirty="0" smtClean="0"/>
              <a:t>Substances always react in a 1:1 ratio.</a:t>
            </a:r>
            <a:endParaRPr lang="en-CA" sz="1600" i="1" dirty="0" smtClean="0"/>
          </a:p>
          <a:p>
            <a:pPr lvl="1"/>
            <a:r>
              <a:rPr lang="en-US" sz="1200" dirty="0" smtClean="0"/>
              <a:t>Practice finding the molar ratio using a speed round activity.  (Each of the students stand, and may only sit once they have answered correctly.)</a:t>
            </a:r>
            <a:endParaRPr lang="en-CA" sz="1200" i="1" dirty="0" smtClean="0"/>
          </a:p>
          <a:p>
            <a:pPr lvl="0"/>
            <a:r>
              <a:rPr lang="en-US" sz="1600" dirty="0" smtClean="0"/>
              <a:t>Assume the chemical formula represents the mass ratio of individual elements, or the ratio of molar masses of elements.</a:t>
            </a:r>
            <a:endParaRPr lang="en-CA" sz="1600" i="1" dirty="0" smtClean="0"/>
          </a:p>
          <a:p>
            <a:pPr lvl="1"/>
            <a:r>
              <a:rPr lang="en-US" sz="1200" dirty="0" smtClean="0"/>
              <a:t>Review the definition of molar mass, having the class collaboratively use calculations involving molar mass.  </a:t>
            </a:r>
            <a:endParaRPr lang="en-CA" sz="1200" i="1"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FFFF00"/>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Lesson 3 Stoichiometry Lab Prep</a:t>
            </a:r>
            <a:endParaRPr lang="en-CA" dirty="0"/>
          </a:p>
        </p:txBody>
      </p:sp>
      <p:sp>
        <p:nvSpPr>
          <p:cNvPr id="3" name="Content Placeholder 2"/>
          <p:cNvSpPr>
            <a:spLocks noGrp="1"/>
          </p:cNvSpPr>
          <p:nvPr>
            <p:ph idx="1"/>
          </p:nvPr>
        </p:nvSpPr>
        <p:spPr/>
        <p:txBody>
          <a:bodyPr>
            <a:noAutofit/>
          </a:bodyPr>
          <a:lstStyle/>
          <a:p>
            <a:pPr>
              <a:buNone/>
            </a:pPr>
            <a:r>
              <a:rPr lang="en-US" sz="2000" dirty="0" smtClean="0"/>
              <a:t>Objective</a:t>
            </a:r>
            <a:endParaRPr lang="en-CA" sz="2000" i="1" dirty="0" smtClean="0"/>
          </a:p>
          <a:p>
            <a:pPr lvl="0"/>
            <a:r>
              <a:rPr lang="en-US" sz="2000" dirty="0" smtClean="0"/>
              <a:t>Using background knowledge on stoichiometry, students design a titration lab experiment to determine molar ratios in a chemical reaction.</a:t>
            </a:r>
            <a:endParaRPr lang="en-CA" sz="2000" i="1" dirty="0" smtClean="0"/>
          </a:p>
          <a:p>
            <a:pPr>
              <a:buNone/>
            </a:pPr>
            <a:r>
              <a:rPr lang="en-US" sz="2000" dirty="0" smtClean="0"/>
              <a:t> </a:t>
            </a:r>
            <a:endParaRPr lang="en-CA" sz="2000" dirty="0" smtClean="0"/>
          </a:p>
          <a:p>
            <a:pPr>
              <a:buNone/>
            </a:pPr>
            <a:r>
              <a:rPr lang="en-US" sz="2000" dirty="0" smtClean="0"/>
              <a:t>Lesson</a:t>
            </a:r>
            <a:endParaRPr lang="en-CA" sz="2000" dirty="0" smtClean="0"/>
          </a:p>
          <a:p>
            <a:pPr lvl="0"/>
            <a:r>
              <a:rPr lang="en-US" sz="2000" dirty="0" smtClean="0"/>
              <a:t>Demo: Teacher demo’s a titration using the Virtual </a:t>
            </a:r>
            <a:r>
              <a:rPr lang="en-US" sz="2000" dirty="0" err="1" smtClean="0"/>
              <a:t>Chem</a:t>
            </a:r>
            <a:r>
              <a:rPr lang="en-US" sz="2000" dirty="0" smtClean="0"/>
              <a:t> Lab website: </a:t>
            </a:r>
            <a:r>
              <a:rPr lang="en-US" sz="2000" u="sng" dirty="0" smtClean="0">
                <a:hlinkClick r:id="rId2"/>
              </a:rPr>
              <a:t>http://www.chemcollective.org/vlab/vlab.php</a:t>
            </a:r>
            <a:r>
              <a:rPr lang="en-US" sz="2000" dirty="0" smtClean="0"/>
              <a:t> </a:t>
            </a:r>
            <a:endParaRPr lang="en-CA" sz="2000" i="1" dirty="0" smtClean="0"/>
          </a:p>
          <a:p>
            <a:pPr lvl="0"/>
            <a:r>
              <a:rPr lang="en-US" sz="2000" dirty="0" smtClean="0"/>
              <a:t>Pre-lab prep</a:t>
            </a:r>
            <a:endParaRPr lang="en-CA" sz="2000" i="1" dirty="0" smtClean="0"/>
          </a:p>
          <a:p>
            <a:pPr lvl="1"/>
            <a:r>
              <a:rPr lang="en-US" sz="1800" dirty="0" smtClean="0"/>
              <a:t>Arrange students in groups of four.</a:t>
            </a:r>
            <a:endParaRPr lang="en-CA" sz="1800" i="1" dirty="0" smtClean="0"/>
          </a:p>
          <a:p>
            <a:pPr lvl="1"/>
            <a:r>
              <a:rPr lang="en-US" sz="1800" dirty="0" smtClean="0"/>
              <a:t>Students will be given the following during the lab: 1 M </a:t>
            </a:r>
            <a:r>
              <a:rPr lang="en-US" sz="1800" dirty="0" err="1" smtClean="0"/>
              <a:t>NaOH</a:t>
            </a:r>
            <a:r>
              <a:rPr lang="en-US" sz="1800" dirty="0" smtClean="0"/>
              <a:t>, 1 M HCL, 1 M H2SO4, 2 </a:t>
            </a:r>
            <a:r>
              <a:rPr lang="en-US" sz="1800" dirty="0" err="1" smtClean="0"/>
              <a:t>burets</a:t>
            </a:r>
            <a:r>
              <a:rPr lang="en-US" sz="1800" dirty="0" smtClean="0"/>
              <a:t>, beaker, pH indicator</a:t>
            </a:r>
            <a:endParaRPr lang="en-CA" sz="1800" i="1" dirty="0" smtClean="0"/>
          </a:p>
          <a:p>
            <a:pPr lvl="1"/>
            <a:r>
              <a:rPr lang="en-US" sz="1800" dirty="0" smtClean="0"/>
              <a:t>Students design an experiment to calculate the molar ratio of </a:t>
            </a:r>
            <a:r>
              <a:rPr lang="en-US" sz="1800" dirty="0" err="1" smtClean="0"/>
              <a:t>NaOH</a:t>
            </a:r>
            <a:r>
              <a:rPr lang="en-US" sz="1800" dirty="0" smtClean="0"/>
              <a:t> to </a:t>
            </a:r>
            <a:r>
              <a:rPr lang="en-US" sz="1800" dirty="0" err="1" smtClean="0"/>
              <a:t>HCl</a:t>
            </a:r>
            <a:r>
              <a:rPr lang="en-US" sz="1800" dirty="0" smtClean="0"/>
              <a:t>, and </a:t>
            </a:r>
            <a:r>
              <a:rPr lang="en-US" sz="1800" dirty="0" err="1" smtClean="0"/>
              <a:t>NaOH</a:t>
            </a:r>
            <a:r>
              <a:rPr lang="en-US" sz="1800" dirty="0" smtClean="0"/>
              <a:t> to H2SO4. </a:t>
            </a:r>
            <a:endParaRPr lang="en-CA" sz="1800" i="1" dirty="0" smtClean="0"/>
          </a:p>
          <a:p>
            <a:pPr lvl="1"/>
            <a:r>
              <a:rPr lang="en-US" sz="1800" dirty="0" smtClean="0"/>
              <a:t>Students verify the procedure with the teacher by the end of class, to ensure they are on the right track.  Teacher ensures that lab safety measures are included in the procedure</a:t>
            </a:r>
            <a:r>
              <a:rPr lang="en-US" sz="1800" dirty="0" smtClean="0"/>
              <a:t>.</a:t>
            </a:r>
            <a:endParaRPr lang="en-CA" sz="1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rgbClr val="FFFF00"/>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Lesson 3 Stoichiometry Lab Prep</a:t>
            </a:r>
            <a:endParaRPr lang="en-CA" dirty="0"/>
          </a:p>
        </p:txBody>
      </p:sp>
      <p:pic>
        <p:nvPicPr>
          <p:cNvPr id="4" name="Content Placeholder 3" descr="Virtual Chem Lab - Titration.jpg"/>
          <p:cNvPicPr>
            <a:picLocks noGrp="1" noChangeAspect="1"/>
          </p:cNvPicPr>
          <p:nvPr>
            <p:ph idx="1"/>
          </p:nvPr>
        </p:nvPicPr>
        <p:blipFill>
          <a:blip r:embed="rId2" cstate="print"/>
          <a:stretch>
            <a:fillRect/>
          </a:stretch>
        </p:blipFill>
        <p:spPr>
          <a:xfrm>
            <a:off x="899592" y="1313320"/>
            <a:ext cx="6984776" cy="5140582"/>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rgbClr val="FFFF00"/>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Lesson 3 Stoichiometry Lab Prep</a:t>
            </a:r>
            <a:endParaRPr lang="en-CA"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Assessment</a:t>
            </a:r>
            <a:endParaRPr lang="en-CA" i="1" dirty="0" smtClean="0"/>
          </a:p>
          <a:p>
            <a:pPr lvl="0"/>
            <a:r>
              <a:rPr lang="en-US" dirty="0" smtClean="0"/>
              <a:t>Students hand in an individual copy of the procedure at the beginning of the next class period.</a:t>
            </a:r>
            <a:endParaRPr lang="en-CA" i="1" dirty="0" smtClean="0"/>
          </a:p>
          <a:p>
            <a:pPr>
              <a:buNone/>
            </a:pPr>
            <a:r>
              <a:rPr lang="en-US" dirty="0" smtClean="0"/>
              <a:t> </a:t>
            </a:r>
            <a:endParaRPr lang="en-CA" dirty="0" smtClean="0"/>
          </a:p>
          <a:p>
            <a:pPr>
              <a:buNone/>
            </a:pPr>
            <a:r>
              <a:rPr lang="en-US" dirty="0" smtClean="0"/>
              <a:t>Misconceptions</a:t>
            </a:r>
            <a:endParaRPr lang="en-CA" dirty="0" smtClean="0"/>
          </a:p>
          <a:p>
            <a:pPr lvl="0"/>
            <a:r>
              <a:rPr lang="en-US" dirty="0" smtClean="0"/>
              <a:t>Lab safety precautions do not need to be written in the lab procedures, because they already know in their minds how to avoid hazards.</a:t>
            </a:r>
            <a:endParaRPr lang="en-CA" i="1" dirty="0" smtClean="0"/>
          </a:p>
          <a:p>
            <a:pPr lvl="1"/>
            <a:r>
              <a:rPr lang="en-US" dirty="0" smtClean="0"/>
              <a:t>Reinforce that someone else must be able to read your procedure and it is not ethical to set a person up for running into unexpected safety hazards.</a:t>
            </a:r>
            <a:endParaRPr lang="en-CA" i="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Lesson 4 Stoichiometry Lab</a:t>
            </a:r>
            <a:endParaRPr lang="en-CA"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Objective</a:t>
            </a:r>
            <a:endParaRPr lang="en-CA" i="1" dirty="0" smtClean="0"/>
          </a:p>
          <a:p>
            <a:pPr lvl="0"/>
            <a:r>
              <a:rPr lang="en-US" dirty="0" smtClean="0"/>
              <a:t>Using background knowledge on stoichiometry, students design a titration lab experiment to calculate molar ratios in a chemical reaction.</a:t>
            </a:r>
            <a:endParaRPr lang="en-CA" i="1" dirty="0" smtClean="0"/>
          </a:p>
          <a:p>
            <a:pPr lvl="0"/>
            <a:r>
              <a:rPr lang="en-US" dirty="0" smtClean="0"/>
              <a:t>Analyze and summarize lab result in a lab report.</a:t>
            </a:r>
            <a:endParaRPr lang="en-CA" i="1" dirty="0" smtClean="0"/>
          </a:p>
          <a:p>
            <a:pPr>
              <a:buNone/>
            </a:pPr>
            <a:r>
              <a:rPr lang="en-US" dirty="0" smtClean="0"/>
              <a:t> </a:t>
            </a:r>
            <a:endParaRPr lang="en-CA" dirty="0" smtClean="0"/>
          </a:p>
          <a:p>
            <a:pPr>
              <a:buNone/>
            </a:pPr>
            <a:r>
              <a:rPr lang="en-US" dirty="0" smtClean="0"/>
              <a:t>Lesson</a:t>
            </a:r>
            <a:endParaRPr lang="en-CA" dirty="0" smtClean="0"/>
          </a:p>
          <a:p>
            <a:pPr lvl="0"/>
            <a:r>
              <a:rPr lang="en-US" dirty="0" smtClean="0"/>
              <a:t>Student groups perform the lab experiments they designed.  Instructor answers questions, redirects groups, and ensures lab safety.</a:t>
            </a:r>
            <a:endParaRPr lang="en-CA" i="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Lesson 4 Stoichiometry Lab</a:t>
            </a:r>
            <a:endParaRPr lang="en-CA"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Assessment</a:t>
            </a:r>
            <a:endParaRPr lang="en-CA" i="1" dirty="0" smtClean="0"/>
          </a:p>
          <a:p>
            <a:pPr lvl="0"/>
            <a:r>
              <a:rPr lang="en-US" dirty="0" smtClean="0"/>
              <a:t>Rubric: Observe student performance during lab.</a:t>
            </a:r>
            <a:endParaRPr lang="en-CA" i="1" dirty="0" smtClean="0"/>
          </a:p>
          <a:p>
            <a:pPr lvl="0"/>
            <a:r>
              <a:rPr lang="en-US" dirty="0" smtClean="0"/>
              <a:t>Lab reports due at the beginning of the next class period.  Lab report includes:</a:t>
            </a:r>
            <a:endParaRPr lang="en-CA" i="1" dirty="0" smtClean="0"/>
          </a:p>
          <a:p>
            <a:pPr lvl="1"/>
            <a:r>
              <a:rPr lang="en-US" dirty="0" smtClean="0"/>
              <a:t>Introduction, conclusions (balanced equations), procedure, discussion (what might be done differently next time, liked/disliked about the lab).</a:t>
            </a:r>
            <a:endParaRPr lang="en-CA" i="1" dirty="0" smtClean="0"/>
          </a:p>
          <a:p>
            <a:pPr lvl="0"/>
            <a:r>
              <a:rPr lang="en-US" dirty="0" smtClean="0"/>
              <a:t>Exit ticket: explain how the concepts learned in the previous three lessons will enable them to solve stoichiometric problems. (this will be the topic in the next lesson) </a:t>
            </a:r>
            <a:endParaRPr lang="en-CA" i="1" dirty="0" smtClean="0"/>
          </a:p>
          <a:p>
            <a:endParaRPr lang="en-CA" dirty="0"/>
          </a:p>
        </p:txBody>
      </p:sp>
      <p:sp>
        <p:nvSpPr>
          <p:cNvPr id="45058" name="AutoShape 2" descr="data:image/jpg;base64,/9j/4AAQSkZJRgABAQAAAQABAAD/2wCEAAkGBhQSEBUUEBAUFRUVFxUVFRcUFBUUFBcUFBUWFxUUFhQYHCYeFxokGRUVHy8gIycpLCwsFR4xNTAqNSYrLCkBCQoKDgwOGg8PGjAkHCQpKS0pKiwpKSkpKS4yKTUpLC0uKS4sKSkpKSwsLCkpKSwpKS0sKSwpLCkqKSksLCspKf/AABEIAIgAoAMBIgACEQEDEQH/xAAcAAABBQEBAQAAAAAAAAAAAAAAAwQFBgcCAQj/xABAEAACAQIBBwgIBAUEAwAAAAABAgADEQQFBgcSITFRQVJhcZGhscETIiMycoGSwhRCotEzYmOy8HOCs+EkQ1P/xAAaAQACAwEBAAAAAAAAAAAAAAAAAQIDBAUG/8QAKREAAgIBAgQFBQEAAAAAAAAAAAECAxEEIQUSIjETMkFRYXGBscHwkf/aAAwDAQACEQMRAD8A3GEIQAIQheABCE8vAD2E81pyao4jtEAO4RP8QvGcnFLx7oALQiBxY6ZycYOBgA5hGhxv8vf/ANQ/FngPGLIDuEZ/ij0Tk4luPdDID6Ejmrtzp0uLI37YAP4RCniwej/OMXjAIyqZTAYqNtth6+EeGUyvXOuxv+Zv7jItjSLP+LJ3Wnnpm4yEwWOJIF98k2xA4X64llknhCxqE8p7ZyT098R/GdAnJxvVHgWRe3RDV6DGpxp4zhsSeMfKLI9CGBXiRI/0xnnpI8BkkNnK089IvOkeXnJaPCESBrr0zz8WJH608MQD5saOE4OP6oyZrb4xxGXMOn8TE0V+KrTXxMMoajJ9kTBxx/wTg4xuMr6Z44NnVFxdNmdgqhdZ7sTYC6ggfMyYIgnkcoSj5lgUfFHjJzJNQtSUnp7AdkrzCWLJa2op1eO3zgRHRlIbees+Mu5lHB2SMiURTCj1xJEmR+EHriSEIg+55CEDJESLynnNhcO2rXxCI1gdU3LWO46qgmRFfSXgV3Vnf4KTn+4CUTSQ98pVehaQ7EEi8n5sYmuoajhqjobgMFAQ2NjZmIG/pmOV8uZpI9DTwyl1RssljP2NBr6W8KL6tGu/+1F8WkvnPnScJhqdcUdcuUGqX1dXWQttIB3WtsmeYfRpjX2NSRAdhL1ae48tkLGXfSZh75Oa35KlI/LW1T4ycZzcW2UW6fTRurhW8pvfca5oZ/PjMSaTUUpj0bOCGZmuCuzaALWJ5JDZ4aQcTSxdWlhnRUpkLf0au2sANY3a/LcbuSQOYeUUw+NWpUYKgp1bkkDchIG3lOrYDpkRh6bYnEgH3q9XaRzqr+sflcn5SrxZOK33OhHQVQvk3HpUTVKmUsQmRWr1ap9O1LXDgKhX0jjUsFAAspHJyynZj5SxFfKNEVcTWcDXYhqjEHVRthF7HbaXbSQ2pkx1XYNakgHBdZdnYBKXoqo3x5PNoue1kXzlk2+eKMmnjB6W2xr1ePgZ6S64fKVQE31VprY7bWQE7PnKytK5sBtOwADaSdwAE+g8XRpotSp6NLhWckousdVSdrWudgtMNzZo62Lww41aXcwPlKrYNS79zZw/UxnS+nyr/SbzLzZxH42g9TDVlpq2szPSdVGqpttYAb7TYYAQM11wUFhHn9XqnqZ8zWDmpuMtGGSyKOCgdgEq9r2HEgdptLaJYZDiqfVPUfCUcuBa53/5aXbEn1G+E+BmaZzVmSgWp0zUYC6oDYsbGwv87yEiUSdwfvx+YwyeNvy8hH5jj2B9wtPDPZ5JCMSz6e+UsR0OB2Is0vR/Ttk3D9Kse2o8yzOyprY/En+q47PV8pruZ9O2T8MP6KHtF/OY6d7JM9BxLbS1L6fgl7SCz4oa2TsQOCa3zVlPlJ6MstUNfDVk51KqB1mm1u+01S7M4dMuWyL+UfP9paNGmTvSY9WI2UUap89iL3t3SsLumnaJ8n2o1qxG13CD4aY2/qc/SJzaVmaPZcRt8PTSfvsLaWalsEg51ZewI58hITRFR9tiG4U0X6nJ+ySGl6p7PDrxeo30qo++eaIqFqeIbi9NfpVj980ve448Onhr+X+y2Z0VtTBYluFGp+pSv3TI8wqOtlHD9DFvpVjNQ0gVdXJtf+YKv1VFme6MKN8oKebTqt2gL90du9kULQdOjtl/djYbzwynZ+YfGUwMRg8TV1EsalINdQF264XlXnLw29UtmlnOmNo6w9WothUTmsdx+E2Nj+xmjm3wcd0NV+It1+Cewq3qIP5h3G/lLRK5k1b1l6LnsEsckUiGOPsn+FvAzP8AKhX1QxsDy2vyD95fcqNai/wmUHK1EsyADlP2yEycSYwI9Yx4TGmC3mOiY12Exhl3LlPCUTVrE2GwKPeZjuVQeXeflOM38rNiqQrGg1FG/hh2Bd15+qB6qnk4zPco5UWtlUDKqNTpUyQlI+4NvqFzyo28sN+wbpqqte1txta263JbotIQnzN+xrupVMIp93vn0+hgOXX1sViDxrVv+RrS/YDSbhaOHpUxTrsUp00NkRRdUAO0vxHCZzjHvUqNxd27WJljw2jbHPvpIn+pWp+CFj3TFCU03yo9LqaaJVwV0sYXuW3IukoYrFU6CYVlDlgWaoCQApa9gu3dxl0tffKLmjo7q4bErXrVaZ1A1lTXYksur7zAbr8Jb8s430OHq1f/AJo7D4gDq/qtNsHLl6zzmqhV4qjR2MDq0dRip/KWX6SR5Ta8yMMEyfhwvKmuelnJY+NvlMSvxM2nMCtr5Oofyhk+l2H7TLpsc7O1xnPgR+v6Knpcqe1w68EqN9TqPsktoopWwlRudWP6UQSv6Vql8ag5tFe96h85bNGVO2T1POqVT+q3lLI73My39PDoL3YnpQqWyeRzqlIdhLeUq2iij/5dVubRI+bVE/YywaWqlsJSXjWH6abn9pF6IqXtMS3BaK9pqE+AjnvchU9PDpP3ZKZ05Yq4mr+AwN9ZtlerY6iJ+Zdfq963HVG+WTIWQ6WEoClRGwbWY+9UfldvIbgJJWnJE0KO+WceV2YKuOy/LHeR19r1KfIecnpC5DX12PQB2n/qTUkUjLLJ9g/V5iZ/l/EFGpkIzk1EWy8mu6KWPQBcnql+yz/Bb5eIlSxWFLVFbkBHjK5E4j/BjaY5IiGDG+LyS7EWQucualLGoBUJV192ooBYA71IPvKeBi2b2RDg6Po/TvVVdqmoFBUc0W5OvdJWI41tWlUPBHPYpMOVLcuVs5JVt7ZPnpPWt0kD6iB5z6LtPnrJ1K9WkvGpSHbUUT6HMzab1Oxxp7wXwcmVDShjtTA6g31aiJ8hd2/tHbLhMv0t429ajS5iM566jWHcn6pddLEGc/h1XiaiK+5QprWiuvfAleZWqD6tVh4zMK+THShTrNbVqmoq77+yKhr7N3rC3zl+0RYj1MSnBqb/AFKy/YJj0+0z0HFcT0zcfRlf0mPfKLjhTpD9N/OaBo+pauTaHSHbtqNM30gPfKVfoKDsRZqWZtPVyfhh/SU/Vc+cuq3skc/XbaOqP92Krpeqephl4tVb6VQffOtEVL2WIbjURfpS/wB0aaXqntMMvBarfUyD7JLaJ6VsE7c6s/6VRfKNb3EZ9PDl8v8AZdLTkzqeETUcEkchr756h2X/AHkrI7Io9Rvi8hJGAxjlgeyPWPGV0iWTK38I/LxleIkJEkKYMbDF7RLCDYYtJLsIIxy41sLXPCjW/wCJo/jDL+HZ8LXSmus7UnVQLC5ZSLbdnLB9mSr86z7mDYDEejq03tfUdHte19Rw1r8m6XrE6XnP8LCIP9SozdyhZHYXRfjG94Uafx1b91MNJbC6ID/7MWOqnSJ/UzDwmCEbY+U9VqbtDY07HlolMw87a+NqVhWFMKioVCKRtdmG0km+xZQ8+cb6XKFduRG9GOqkAp7wZqubGaFLAh/Ru7mpq6xfV3JrWACgc4zynmNggxY4ZWZmLE1C73LG59UnV3k8kvlVOcEmcurV0UXysgtsYRT888keiyRgxaxplNboNZGLD67dkS0U03XEVb03CtSHrFWC3Vxb1rWNwzdk1ErPfnJeD1KRQ9e3TKlru28mS5w5m4zEY7EPTw51GqEqzMiKQAACCzDZsmm5IwZpYelTNr06dNDbaLqgBsesR7qwlka1Ftr1KL9XO6EYS7RKvnPmOuNrI71mRUTU1VVST67NfWO73rbuSSuQchJhKAo0ixUFmJcgksx2nYAJJTy8kopPPqUyvslBVt9K9DkLAiePXUGxIBO4EgE9Q5YpTpMxsFO3lsQO0xlJKZJS1IdJJ749ieHpaqgcBFIDGmU0JpMFFzsNuoyvA3EtZkTlDI1yXpbGO1l/K3SOa3ceXjItDTGGFGyK2iVA22EEEbwdhEUaqALkgDiTYdpjEd2haJLiVPunW+EFu9QRF1o1Dupt87L4mMDm0IsuT6p5FXrYk9gFu+KLkdvzVfpS39xMAG081o/GRU5Wc/7reFoquSqXLTU/ENc9rXgBDNi13awvwBuewbZ6rMfdpuepCPG0sKUwNwA6hadQAgVwdY7qdvidR/brHuiq5Jqne6L1KzHtJHhJmEAIoZD51Zz1BV8oquQ6XKpb4nYj6b27pIQgAhQwNNPcpovwqF8BFrT2EACEIQAIQhABJsOpNyik2tcgE24XnK4GmDcU0B4hVB7bQhABa09hCABCEIAEIQgAQhCABCEIAEIQgAQhCABCEIAf/9k="/>
          <p:cNvSpPr>
            <a:spLocks noChangeAspect="1" noChangeArrowheads="1"/>
          </p:cNvSpPr>
          <p:nvPr/>
        </p:nvSpPr>
        <p:spPr bwMode="auto">
          <a:xfrm>
            <a:off x="74613" y="-747713"/>
            <a:ext cx="1828800" cy="1554163"/>
          </a:xfrm>
          <a:prstGeom prst="rect">
            <a:avLst/>
          </a:prstGeom>
          <a:noFill/>
        </p:spPr>
        <p:txBody>
          <a:bodyPr vert="horz" wrap="square" lIns="91440" tIns="45720" rIns="91440" bIns="45720" numCol="1" anchor="t" anchorCtr="0" compatLnSpc="1">
            <a:prstTxWarp prst="textNoShape">
              <a:avLst/>
            </a:prstTxWarp>
          </a:bodyPr>
          <a:lstStyle/>
          <a:p>
            <a:endParaRPr lang="en-CA"/>
          </a:p>
        </p:txBody>
      </p:sp>
      <p:sp>
        <p:nvSpPr>
          <p:cNvPr id="45060" name="AutoShape 4" descr="data:image/jpg;base64,/9j/4AAQSkZJRgABAQAAAQABAAD/2wCEAAkGBhQSEBUUEBAUFRUVFxUVFRcUFBUUFBcUFBUWFxUUFhQYHCYeFxokGRUVHy8gIycpLCwsFR4xNTAqNSYrLCkBCQoKDgwOGg8PGjAkHCQpKS0pKiwpKSkpKS4yKTUpLC0uKS4sKSkpKSwsLCkpKSwpKS0sKSwpLCkqKSksLCspKf/AABEIAIgAoAMBIgACEQEDEQH/xAAcAAABBQEBAQAAAAAAAAAAAAAAAwQFBgcCAQj/xABAEAACAQIBBwgIBAUEAwAAAAABAgADEQQFBgcSITFRQVJhcZGhscETIiMycoGSwhRCotEzYmOy8HOCs+EkQ1P/xAAaAQACAwEBAAAAAAAAAAAAAAAAAQIDBAUG/8QAKREAAgIBAgQFBQEAAAAAAAAAAAECAxEEIQUSIjETMkFRYXGBscHwkf/aAAwDAQACEQMRAD8A3GEIQAIQheABCE8vAD2E81pyao4jtEAO4RP8QvGcnFLx7oALQiBxY6ZycYOBgA5hGhxv8vf/ANQ/FngPGLIDuEZ/ij0Tk4luPdDID6Ejmrtzp0uLI37YAP4RCniwej/OMXjAIyqZTAYqNtth6+EeGUyvXOuxv+Zv7jItjSLP+LJ3Wnnpm4yEwWOJIF98k2xA4X64llknhCxqE8p7ZyT098R/GdAnJxvVHgWRe3RDV6DGpxp4zhsSeMfKLI9CGBXiRI/0xnnpI8BkkNnK089IvOkeXnJaPCESBrr0zz8WJH608MQD5saOE4OP6oyZrb4xxGXMOn8TE0V+KrTXxMMoajJ9kTBxx/wTg4xuMr6Z44NnVFxdNmdgqhdZ7sTYC6ggfMyYIgnkcoSj5lgUfFHjJzJNQtSUnp7AdkrzCWLJa2op1eO3zgRHRlIbees+Mu5lHB2SMiURTCj1xJEmR+EHriSEIg+55CEDJESLynnNhcO2rXxCI1gdU3LWO46qgmRFfSXgV3Vnf4KTn+4CUTSQ98pVehaQ7EEi8n5sYmuoajhqjobgMFAQ2NjZmIG/pmOV8uZpI9DTwyl1RssljP2NBr6W8KL6tGu/+1F8WkvnPnScJhqdcUdcuUGqX1dXWQttIB3WtsmeYfRpjX2NSRAdhL1ae48tkLGXfSZh75Oa35KlI/LW1T4ycZzcW2UW6fTRurhW8pvfca5oZ/PjMSaTUUpj0bOCGZmuCuzaALWJ5JDZ4aQcTSxdWlhnRUpkLf0au2sANY3a/LcbuSQOYeUUw+NWpUYKgp1bkkDchIG3lOrYDpkRh6bYnEgH3q9XaRzqr+sflcn5SrxZOK33OhHQVQvk3HpUTVKmUsQmRWr1ap9O1LXDgKhX0jjUsFAAspHJyynZj5SxFfKNEVcTWcDXYhqjEHVRthF7HbaXbSQ2pkx1XYNakgHBdZdnYBKXoqo3x5PNoue1kXzlk2+eKMmnjB6W2xr1ePgZ6S64fKVQE31VprY7bWQE7PnKytK5sBtOwADaSdwAE+g8XRpotSp6NLhWckousdVSdrWudgtMNzZo62Lww41aXcwPlKrYNS79zZw/UxnS+nyr/SbzLzZxH42g9TDVlpq2szPSdVGqpttYAb7TYYAQM11wUFhHn9XqnqZ8zWDmpuMtGGSyKOCgdgEq9r2HEgdptLaJYZDiqfVPUfCUcuBa53/5aXbEn1G+E+BmaZzVmSgWp0zUYC6oDYsbGwv87yEiUSdwfvx+YwyeNvy8hH5jj2B9wtPDPZ5JCMSz6e+UsR0OB2Is0vR/Ttk3D9Kse2o8yzOyprY/En+q47PV8pruZ9O2T8MP6KHtF/OY6d7JM9BxLbS1L6fgl7SCz4oa2TsQOCa3zVlPlJ6MstUNfDVk51KqB1mm1u+01S7M4dMuWyL+UfP9paNGmTvSY9WI2UUap89iL3t3SsLumnaJ8n2o1qxG13CD4aY2/qc/SJzaVmaPZcRt8PTSfvsLaWalsEg51ZewI58hITRFR9tiG4U0X6nJ+ySGl6p7PDrxeo30qo++eaIqFqeIbi9NfpVj980ve448Onhr+X+y2Z0VtTBYluFGp+pSv3TI8wqOtlHD9DFvpVjNQ0gVdXJtf+YKv1VFme6MKN8oKebTqt2gL90du9kULQdOjtl/djYbzwynZ+YfGUwMRg8TV1EsalINdQF264XlXnLw29UtmlnOmNo6w9WothUTmsdx+E2Nj+xmjm3wcd0NV+It1+Cewq3qIP5h3G/lLRK5k1b1l6LnsEsckUiGOPsn+FvAzP8AKhX1QxsDy2vyD95fcqNai/wmUHK1EsyADlP2yEycSYwI9Yx4TGmC3mOiY12Exhl3LlPCUTVrE2GwKPeZjuVQeXeflOM38rNiqQrGg1FG/hh2Bd15+qB6qnk4zPco5UWtlUDKqNTpUyQlI+4NvqFzyo28sN+wbpqqte1txta263JbotIQnzN+xrupVMIp93vn0+hgOXX1sViDxrVv+RrS/YDSbhaOHpUxTrsUp00NkRRdUAO0vxHCZzjHvUqNxd27WJljw2jbHPvpIn+pWp+CFj3TFCU03yo9LqaaJVwV0sYXuW3IukoYrFU6CYVlDlgWaoCQApa9gu3dxl0tffKLmjo7q4bErXrVaZ1A1lTXYksur7zAbr8Jb8s430OHq1f/AJo7D4gDq/qtNsHLl6zzmqhV4qjR2MDq0dRip/KWX6SR5Ta8yMMEyfhwvKmuelnJY+NvlMSvxM2nMCtr5Oofyhk+l2H7TLpsc7O1xnPgR+v6Knpcqe1w68EqN9TqPsktoopWwlRudWP6UQSv6Vql8ag5tFe96h85bNGVO2T1POqVT+q3lLI73My39PDoL3YnpQqWyeRzqlIdhLeUq2iij/5dVubRI+bVE/YywaWqlsJSXjWH6abn9pF6IqXtMS3BaK9pqE+AjnvchU9PDpP3ZKZ05Yq4mr+AwN9ZtlerY6iJ+Zdfq963HVG+WTIWQ6WEoClRGwbWY+9UfldvIbgJJWnJE0KO+WceV2YKuOy/LHeR19r1KfIecnpC5DX12PQB2n/qTUkUjLLJ9g/V5iZ/l/EFGpkIzk1EWy8mu6KWPQBcnql+yz/Bb5eIlSxWFLVFbkBHjK5E4j/BjaY5IiGDG+LyS7EWQucualLGoBUJV192ooBYA71IPvKeBi2b2RDg6Po/TvVVdqmoFBUc0W5OvdJWI41tWlUPBHPYpMOVLcuVs5JVt7ZPnpPWt0kD6iB5z6LtPnrJ1K9WkvGpSHbUUT6HMzab1Oxxp7wXwcmVDShjtTA6g31aiJ8hd2/tHbLhMv0t429ajS5iM566jWHcn6pddLEGc/h1XiaiK+5QprWiuvfAleZWqD6tVh4zMK+THShTrNbVqmoq77+yKhr7N3rC3zl+0RYj1MSnBqb/AFKy/YJj0+0z0HFcT0zcfRlf0mPfKLjhTpD9N/OaBo+pauTaHSHbtqNM30gPfKVfoKDsRZqWZtPVyfhh/SU/Vc+cuq3skc/XbaOqP92Krpeqephl4tVb6VQffOtEVL2WIbjURfpS/wB0aaXqntMMvBarfUyD7JLaJ6VsE7c6s/6VRfKNb3EZ9PDl8v8AZdLTkzqeETUcEkchr756h2X/AHkrI7Io9Rvi8hJGAxjlgeyPWPGV0iWTK38I/LxleIkJEkKYMbDF7RLCDYYtJLsIIxy41sLXPCjW/wCJo/jDL+HZ8LXSmus7UnVQLC5ZSLbdnLB9mSr86z7mDYDEejq03tfUdHte19Rw1r8m6XrE6XnP8LCIP9SozdyhZHYXRfjG94Uafx1b91MNJbC6ID/7MWOqnSJ/UzDwmCEbY+U9VqbtDY07HlolMw87a+NqVhWFMKioVCKRtdmG0km+xZQ8+cb6XKFduRG9GOqkAp7wZqubGaFLAh/Ru7mpq6xfV3JrWACgc4zynmNggxY4ZWZmLE1C73LG59UnV3k8kvlVOcEmcurV0UXysgtsYRT888keiyRgxaxplNboNZGLD67dkS0U03XEVb03CtSHrFWC3Vxb1rWNwzdk1ErPfnJeD1KRQ9e3TKlru28mS5w5m4zEY7EPTw51GqEqzMiKQAACCzDZsmm5IwZpYelTNr06dNDbaLqgBsesR7qwlka1Ftr1KL9XO6EYS7RKvnPmOuNrI71mRUTU1VVST67NfWO73rbuSSuQchJhKAo0ixUFmJcgksx2nYAJJTy8kopPPqUyvslBVt9K9DkLAiePXUGxIBO4EgE9Q5YpTpMxsFO3lsQO0xlJKZJS1IdJJ749ieHpaqgcBFIDGmU0JpMFFzsNuoyvA3EtZkTlDI1yXpbGO1l/K3SOa3ceXjItDTGGFGyK2iVA22EEEbwdhEUaqALkgDiTYdpjEd2haJLiVPunW+EFu9QRF1o1Dupt87L4mMDm0IsuT6p5FXrYk9gFu+KLkdvzVfpS39xMAG081o/GRU5Wc/7reFoquSqXLTU/ENc9rXgBDNi13awvwBuewbZ6rMfdpuepCPG0sKUwNwA6hadQAgVwdY7qdvidR/brHuiq5Jqne6L1KzHtJHhJmEAIoZD51Zz1BV8oquQ6XKpb4nYj6b27pIQgAhQwNNPcpovwqF8BFrT2EACEIQAIQhABJsOpNyik2tcgE24XnK4GmDcU0B4hVB7bQhABa09hCABCEIAEIQgAQhCABCEIAEIQgAQhCABCEIAf/9k="/>
          <p:cNvSpPr>
            <a:spLocks noChangeAspect="1" noChangeArrowheads="1"/>
          </p:cNvSpPr>
          <p:nvPr/>
        </p:nvSpPr>
        <p:spPr bwMode="auto">
          <a:xfrm>
            <a:off x="74613" y="-747713"/>
            <a:ext cx="1828800" cy="1554163"/>
          </a:xfrm>
          <a:prstGeom prst="rect">
            <a:avLst/>
          </a:prstGeom>
          <a:noFill/>
        </p:spPr>
        <p:txBody>
          <a:bodyPr vert="horz" wrap="square" lIns="91440" tIns="45720" rIns="91440" bIns="45720" numCol="1" anchor="t" anchorCtr="0" compatLnSpc="1">
            <a:prstTxWarp prst="textNoShape">
              <a:avLst/>
            </a:prstTxWarp>
          </a:bodyPr>
          <a:lstStyle/>
          <a:p>
            <a:endParaRPr lang="en-CA"/>
          </a:p>
        </p:txBody>
      </p:sp>
      <p:sp>
        <p:nvSpPr>
          <p:cNvPr id="45062" name="AutoShape 6" descr="data:image/jpg;base64,/9j/4AAQSkZJRgABAQAAAQABAAD/2wCEAAkGBhQSEBUUEBAUFRUVFxUVFRcUFBUUFBcUFBUWFxUUFhQYHCYeFxokGRUVHy8gIycpLCwsFR4xNTAqNSYrLCkBCQoKDgwOGg8PGjAkHCQpKS0pKiwpKSkpKS4yKTUpLC0uKS4sKSkpKSwsLCkpKSwpKS0sKSwpLCkqKSksLCspKf/AABEIAIgAoAMBIgACEQEDEQH/xAAcAAABBQEBAQAAAAAAAAAAAAAAAwQFBgcCAQj/xABAEAACAQIBBwgIBAUEAwAAAAABAgADEQQFBgcSITFRQVJhcZGhscETIiMycoGSwhRCotEzYmOy8HOCs+EkQ1P/xAAaAQACAwEBAAAAAAAAAAAAAAAAAQIDBAUG/8QAKREAAgIBAgQFBQEAAAAAAAAAAAECAxEEIQUSIjETMkFRYXGBscHwkf/aAAwDAQACEQMRAD8A3GEIQAIQheABCE8vAD2E81pyao4jtEAO4RP8QvGcnFLx7oALQiBxY6ZycYOBgA5hGhxv8vf/ANQ/FngPGLIDuEZ/ij0Tk4luPdDID6Ejmrtzp0uLI37YAP4RCniwej/OMXjAIyqZTAYqNtth6+EeGUyvXOuxv+Zv7jItjSLP+LJ3Wnnpm4yEwWOJIF98k2xA4X64llknhCxqE8p7ZyT098R/GdAnJxvVHgWRe3RDV6DGpxp4zhsSeMfKLI9CGBXiRI/0xnnpI8BkkNnK089IvOkeXnJaPCESBrr0zz8WJH608MQD5saOE4OP6oyZrb4xxGXMOn8TE0V+KrTXxMMoajJ9kTBxx/wTg4xuMr6Z44NnVFxdNmdgqhdZ7sTYC6ggfMyYIgnkcoSj5lgUfFHjJzJNQtSUnp7AdkrzCWLJa2op1eO3zgRHRlIbees+Mu5lHB2SMiURTCj1xJEmR+EHriSEIg+55CEDJESLynnNhcO2rXxCI1gdU3LWO46qgmRFfSXgV3Vnf4KTn+4CUTSQ98pVehaQ7EEi8n5sYmuoajhqjobgMFAQ2NjZmIG/pmOV8uZpI9DTwyl1RssljP2NBr6W8KL6tGu/+1F8WkvnPnScJhqdcUdcuUGqX1dXWQttIB3WtsmeYfRpjX2NSRAdhL1ae48tkLGXfSZh75Oa35KlI/LW1T4ycZzcW2UW6fTRurhW8pvfca5oZ/PjMSaTUUpj0bOCGZmuCuzaALWJ5JDZ4aQcTSxdWlhnRUpkLf0au2sANY3a/LcbuSQOYeUUw+NWpUYKgp1bkkDchIG3lOrYDpkRh6bYnEgH3q9XaRzqr+sflcn5SrxZOK33OhHQVQvk3HpUTVKmUsQmRWr1ap9O1LXDgKhX0jjUsFAAspHJyynZj5SxFfKNEVcTWcDXYhqjEHVRthF7HbaXbSQ2pkx1XYNakgHBdZdnYBKXoqo3x5PNoue1kXzlk2+eKMmnjB6W2xr1ePgZ6S64fKVQE31VprY7bWQE7PnKytK5sBtOwADaSdwAE+g8XRpotSp6NLhWckousdVSdrWudgtMNzZo62Lww41aXcwPlKrYNS79zZw/UxnS+nyr/SbzLzZxH42g9TDVlpq2szPSdVGqpttYAb7TYYAQM11wUFhHn9XqnqZ8zWDmpuMtGGSyKOCgdgEq9r2HEgdptLaJYZDiqfVPUfCUcuBa53/5aXbEn1G+E+BmaZzVmSgWp0zUYC6oDYsbGwv87yEiUSdwfvx+YwyeNvy8hH5jj2B9wtPDPZ5JCMSz6e+UsR0OB2Is0vR/Ttk3D9Kse2o8yzOyprY/En+q47PV8pruZ9O2T8MP6KHtF/OY6d7JM9BxLbS1L6fgl7SCz4oa2TsQOCa3zVlPlJ6MstUNfDVk51KqB1mm1u+01S7M4dMuWyL+UfP9paNGmTvSY9WI2UUap89iL3t3SsLumnaJ8n2o1qxG13CD4aY2/qc/SJzaVmaPZcRt8PTSfvsLaWalsEg51ZewI58hITRFR9tiG4U0X6nJ+ySGl6p7PDrxeo30qo++eaIqFqeIbi9NfpVj980ve448Onhr+X+y2Z0VtTBYluFGp+pSv3TI8wqOtlHD9DFvpVjNQ0gVdXJtf+YKv1VFme6MKN8oKebTqt2gL90du9kULQdOjtl/djYbzwynZ+YfGUwMRg8TV1EsalINdQF264XlXnLw29UtmlnOmNo6w9WothUTmsdx+E2Nj+xmjm3wcd0NV+It1+Cewq3qIP5h3G/lLRK5k1b1l6LnsEsckUiGOPsn+FvAzP8AKhX1QxsDy2vyD95fcqNai/wmUHK1EsyADlP2yEycSYwI9Yx4TGmC3mOiY12Exhl3LlPCUTVrE2GwKPeZjuVQeXeflOM38rNiqQrGg1FG/hh2Bd15+qB6qnk4zPco5UWtlUDKqNTpUyQlI+4NvqFzyo28sN+wbpqqte1txta263JbotIQnzN+xrupVMIp93vn0+hgOXX1sViDxrVv+RrS/YDSbhaOHpUxTrsUp00NkRRdUAO0vxHCZzjHvUqNxd27WJljw2jbHPvpIn+pWp+CFj3TFCU03yo9LqaaJVwV0sYXuW3IukoYrFU6CYVlDlgWaoCQApa9gu3dxl0tffKLmjo7q4bErXrVaZ1A1lTXYksur7zAbr8Jb8s430OHq1f/AJo7D4gDq/qtNsHLl6zzmqhV4qjR2MDq0dRip/KWX6SR5Ta8yMMEyfhwvKmuelnJY+NvlMSvxM2nMCtr5Oofyhk+l2H7TLpsc7O1xnPgR+v6Knpcqe1w68EqN9TqPsktoopWwlRudWP6UQSv6Vql8ag5tFe96h85bNGVO2T1POqVT+q3lLI73My39PDoL3YnpQqWyeRzqlIdhLeUq2iij/5dVubRI+bVE/YywaWqlsJSXjWH6abn9pF6IqXtMS3BaK9pqE+AjnvchU9PDpP3ZKZ05Yq4mr+AwN9ZtlerY6iJ+Zdfq963HVG+WTIWQ6WEoClRGwbWY+9UfldvIbgJJWnJE0KO+WceV2YKuOy/LHeR19r1KfIecnpC5DX12PQB2n/qTUkUjLLJ9g/V5iZ/l/EFGpkIzk1EWy8mu6KWPQBcnql+yz/Bb5eIlSxWFLVFbkBHjK5E4j/BjaY5IiGDG+LyS7EWQucualLGoBUJV192ooBYA71IPvKeBi2b2RDg6Po/TvVVdqmoFBUc0W5OvdJWI41tWlUPBHPYpMOVLcuVs5JVt7ZPnpPWt0kD6iB5z6LtPnrJ1K9WkvGpSHbUUT6HMzab1Oxxp7wXwcmVDShjtTA6g31aiJ8hd2/tHbLhMv0t429ajS5iM566jWHcn6pddLEGc/h1XiaiK+5QprWiuvfAleZWqD6tVh4zMK+THShTrNbVqmoq77+yKhr7N3rC3zl+0RYj1MSnBqb/AFKy/YJj0+0z0HFcT0zcfRlf0mPfKLjhTpD9N/OaBo+pauTaHSHbtqNM30gPfKVfoKDsRZqWZtPVyfhh/SU/Vc+cuq3skc/XbaOqP92Krpeqephl4tVb6VQffOtEVL2WIbjURfpS/wB0aaXqntMMvBarfUyD7JLaJ6VsE7c6s/6VRfKNb3EZ9PDl8v8AZdLTkzqeETUcEkchr756h2X/AHkrI7Io9Rvi8hJGAxjlgeyPWPGV0iWTK38I/LxleIkJEkKYMbDF7RLCDYYtJLsIIxy41sLXPCjW/wCJo/jDL+HZ8LXSmus7UnVQLC5ZSLbdnLB9mSr86z7mDYDEejq03tfUdHte19Rw1r8m6XrE6XnP8LCIP9SozdyhZHYXRfjG94Uafx1b91MNJbC6ID/7MWOqnSJ/UzDwmCEbY+U9VqbtDY07HlolMw87a+NqVhWFMKioVCKRtdmG0km+xZQ8+cb6XKFduRG9GOqkAp7wZqubGaFLAh/Ru7mpq6xfV3JrWACgc4zynmNggxY4ZWZmLE1C73LG59UnV3k8kvlVOcEmcurV0UXysgtsYRT888keiyRgxaxplNboNZGLD67dkS0U03XEVb03CtSHrFWC3Vxb1rWNwzdk1ErPfnJeD1KRQ9e3TKlru28mS5w5m4zEY7EPTw51GqEqzMiKQAACCzDZsmm5IwZpYelTNr06dNDbaLqgBsesR7qwlka1Ftr1KL9XO6EYS7RKvnPmOuNrI71mRUTU1VVST67NfWO73rbuSSuQchJhKAo0ixUFmJcgksx2nYAJJTy8kopPPqUyvslBVt9K9DkLAiePXUGxIBO4EgE9Q5YpTpMxsFO3lsQO0xlJKZJS1IdJJ749ieHpaqgcBFIDGmU0JpMFFzsNuoyvA3EtZkTlDI1yXpbGO1l/K3SOa3ceXjItDTGGFGyK2iVA22EEEbwdhEUaqALkgDiTYdpjEd2haJLiVPunW+EFu9QRF1o1Dupt87L4mMDm0IsuT6p5FXrYk9gFu+KLkdvzVfpS39xMAG081o/GRU5Wc/7reFoquSqXLTU/ENc9rXgBDNi13awvwBuewbZ6rMfdpuepCPG0sKUwNwA6hadQAgVwdY7qdvidR/brHuiq5Jqne6L1KzHtJHhJmEAIoZD51Zz1BV8oquQ6XKpb4nYj6b27pIQgAhQwNNPcpovwqF8BFrT2EACEIQAIQhABJsOpNyik2tcgE24XnK4GmDcU0B4hVB7bQhABa09hCABCEIAEIQgAQhCABCEIAEIQgAQhCABCEIAf/9k="/>
          <p:cNvSpPr>
            <a:spLocks noChangeAspect="1" noChangeArrowheads="1"/>
          </p:cNvSpPr>
          <p:nvPr/>
        </p:nvSpPr>
        <p:spPr bwMode="auto">
          <a:xfrm>
            <a:off x="74613" y="-747713"/>
            <a:ext cx="1828800" cy="1554163"/>
          </a:xfrm>
          <a:prstGeom prst="rect">
            <a:avLst/>
          </a:prstGeom>
          <a:noFill/>
        </p:spPr>
        <p:txBody>
          <a:bodyPr vert="horz" wrap="square" lIns="91440" tIns="45720" rIns="91440" bIns="45720" numCol="1" anchor="t" anchorCtr="0" compatLnSpc="1">
            <a:prstTxWarp prst="textNoShape">
              <a:avLst/>
            </a:prstTxWarp>
          </a:bodyPr>
          <a:lstStyle/>
          <a:p>
            <a:endParaRPr lang="en-CA"/>
          </a:p>
        </p:txBody>
      </p:sp>
      <p:pic>
        <p:nvPicPr>
          <p:cNvPr id="45064" name="Picture 8" descr="http://4.bp.blogspot.com/_D9Cmdc7xbE4/SLoozYa2dtI/AAAAAAAAAAg/rJ4cHNguhR0/s200/exit.jpg"/>
          <p:cNvPicPr>
            <a:picLocks noChangeAspect="1" noChangeArrowheads="1"/>
          </p:cNvPicPr>
          <p:nvPr/>
        </p:nvPicPr>
        <p:blipFill>
          <a:blip r:embed="rId2" cstate="print"/>
          <a:srcRect/>
          <a:stretch>
            <a:fillRect/>
          </a:stretch>
        </p:blipFill>
        <p:spPr bwMode="auto">
          <a:xfrm>
            <a:off x="7524328" y="1124744"/>
            <a:ext cx="1224136" cy="1046467"/>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rgbClr val="00B0F0"/>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Lesson 5 Solve Stoichiometry Problems</a:t>
            </a:r>
            <a:endParaRPr lang="en-CA" dirty="0"/>
          </a:p>
        </p:txBody>
      </p:sp>
      <p:sp>
        <p:nvSpPr>
          <p:cNvPr id="3" name="Content Placeholder 2"/>
          <p:cNvSpPr>
            <a:spLocks noGrp="1"/>
          </p:cNvSpPr>
          <p:nvPr>
            <p:ph idx="1"/>
          </p:nvPr>
        </p:nvSpPr>
        <p:spPr/>
        <p:txBody>
          <a:bodyPr>
            <a:normAutofit fontScale="77500" lnSpcReduction="20000"/>
          </a:bodyPr>
          <a:lstStyle/>
          <a:p>
            <a:pPr>
              <a:buNone/>
            </a:pPr>
            <a:r>
              <a:rPr lang="en-US" sz="3400" dirty="0" smtClean="0"/>
              <a:t>Objective</a:t>
            </a:r>
            <a:endParaRPr lang="en-CA" sz="3400" i="1" dirty="0" smtClean="0"/>
          </a:p>
          <a:p>
            <a:pPr lvl="0"/>
            <a:r>
              <a:rPr lang="en-US" sz="3400" dirty="0" smtClean="0"/>
              <a:t>Identify/solve different types of stoichiometric problems. </a:t>
            </a:r>
            <a:endParaRPr lang="en-CA" sz="3400" i="1" dirty="0" smtClean="0"/>
          </a:p>
          <a:p>
            <a:pPr lvl="0"/>
            <a:r>
              <a:rPr lang="en-US" sz="3400" dirty="0" smtClean="0"/>
              <a:t>Molar volume of gas at STP = 22.4.</a:t>
            </a:r>
            <a:endParaRPr lang="en-CA" sz="3400" i="1" dirty="0" smtClean="0"/>
          </a:p>
          <a:p>
            <a:pPr>
              <a:buNone/>
            </a:pPr>
            <a:r>
              <a:rPr lang="en-US" sz="3400" dirty="0" smtClean="0"/>
              <a:t> </a:t>
            </a:r>
            <a:endParaRPr lang="en-CA" sz="3400" dirty="0" smtClean="0"/>
          </a:p>
          <a:p>
            <a:pPr>
              <a:buNone/>
            </a:pPr>
            <a:r>
              <a:rPr lang="en-US" sz="3400" dirty="0" smtClean="0"/>
              <a:t>Lesson</a:t>
            </a:r>
            <a:endParaRPr lang="en-CA" sz="3400" dirty="0" smtClean="0"/>
          </a:p>
          <a:p>
            <a:pPr lvl="0"/>
            <a:r>
              <a:rPr lang="en-US" sz="3400" dirty="0" smtClean="0"/>
              <a:t>Focus lesson lecture each mass-mass, mass-volume, and volume-volume stoichiometric problems.  Have students help lead through the sample problems on the board. Students take notes.  </a:t>
            </a:r>
            <a:endParaRPr lang="en-CA" sz="3400" i="1" dirty="0" smtClean="0"/>
          </a:p>
          <a:p>
            <a:pPr lvl="0"/>
            <a:r>
              <a:rPr lang="en-US" sz="3400" dirty="0" smtClean="0"/>
              <a:t>Students complete worksheet working in groups of four.  The students can decide how to split up the questions.  Each student should have a copy of the answers. </a:t>
            </a:r>
            <a:endParaRPr lang="en-CA" sz="3400" i="1" dirty="0" smtClean="0"/>
          </a:p>
          <a:p>
            <a:endParaRPr lang="en-CA" dirty="0"/>
          </a:p>
        </p:txBody>
      </p:sp>
      <p:pic>
        <p:nvPicPr>
          <p:cNvPr id="44034" name="Picture 2" descr="http://highered.mcgraw-hill.com/sites/dl/free/007874637x/514709/figure_13_5_page_452_2008_CMC.jpg"/>
          <p:cNvPicPr>
            <a:picLocks noChangeAspect="1" noChangeArrowheads="1"/>
          </p:cNvPicPr>
          <p:nvPr/>
        </p:nvPicPr>
        <p:blipFill>
          <a:blip r:embed="rId2" cstate="print"/>
          <a:srcRect/>
          <a:stretch>
            <a:fillRect/>
          </a:stretch>
        </p:blipFill>
        <p:spPr bwMode="auto">
          <a:xfrm>
            <a:off x="5868144" y="2636912"/>
            <a:ext cx="2952328" cy="1052732"/>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Please note</a:t>
            </a:r>
            <a:endParaRPr lang="en-CA" dirty="0"/>
          </a:p>
        </p:txBody>
      </p:sp>
      <p:sp>
        <p:nvSpPr>
          <p:cNvPr id="3" name="Content Placeholder 2"/>
          <p:cNvSpPr>
            <a:spLocks noGrp="1"/>
          </p:cNvSpPr>
          <p:nvPr>
            <p:ph idx="1"/>
          </p:nvPr>
        </p:nvSpPr>
        <p:spPr/>
        <p:txBody>
          <a:bodyPr>
            <a:normAutofit fontScale="92500" lnSpcReduction="20000"/>
          </a:bodyPr>
          <a:lstStyle/>
          <a:p>
            <a:pPr>
              <a:spcAft>
                <a:spcPts val="0"/>
              </a:spcAft>
              <a:buNone/>
            </a:pPr>
            <a:r>
              <a:rPr lang="en-US" b="1" dirty="0" smtClean="0">
                <a:ea typeface="Times New Roman"/>
                <a:cs typeface="Times New Roman"/>
              </a:rPr>
              <a:t>The </a:t>
            </a:r>
            <a:r>
              <a:rPr lang="en-US" b="1" dirty="0">
                <a:ea typeface="Times New Roman"/>
                <a:cs typeface="Times New Roman"/>
              </a:rPr>
              <a:t>following components are mixed in with the detailed lesson sequence:</a:t>
            </a:r>
            <a:endParaRPr lang="en-CA" i="1" dirty="0">
              <a:ea typeface="Times New Roman"/>
              <a:cs typeface="Times New Roman"/>
            </a:endParaRPr>
          </a:p>
          <a:p>
            <a:pPr lvl="0">
              <a:buFont typeface="Symbol"/>
              <a:buChar char=""/>
            </a:pPr>
            <a:r>
              <a:rPr lang="en-US" i="1" dirty="0">
                <a:ea typeface="Times New Roman"/>
                <a:cs typeface="Times New Roman"/>
              </a:rPr>
              <a:t>Objective</a:t>
            </a:r>
            <a:endParaRPr lang="en-CA" i="1" dirty="0">
              <a:ea typeface="Times New Roman"/>
              <a:cs typeface="Times New Roman"/>
            </a:endParaRPr>
          </a:p>
          <a:p>
            <a:pPr lvl="0">
              <a:buFont typeface="Symbol"/>
              <a:buChar char=""/>
            </a:pPr>
            <a:r>
              <a:rPr lang="en-US" i="1" dirty="0">
                <a:ea typeface="Times New Roman"/>
                <a:cs typeface="Times New Roman"/>
              </a:rPr>
              <a:t>Lesson</a:t>
            </a:r>
            <a:endParaRPr lang="en-CA" i="1" dirty="0">
              <a:ea typeface="Times New Roman"/>
              <a:cs typeface="Times New Roman"/>
            </a:endParaRPr>
          </a:p>
          <a:p>
            <a:pPr lvl="0">
              <a:buFont typeface="Symbol"/>
              <a:buChar char=""/>
            </a:pPr>
            <a:r>
              <a:rPr lang="en-US" i="1" dirty="0">
                <a:ea typeface="Times New Roman"/>
                <a:cs typeface="Times New Roman"/>
              </a:rPr>
              <a:t>Assessment and Evaluation</a:t>
            </a:r>
            <a:endParaRPr lang="en-CA" i="1" dirty="0">
              <a:ea typeface="Times New Roman"/>
              <a:cs typeface="Times New Roman"/>
            </a:endParaRPr>
          </a:p>
          <a:p>
            <a:pPr lvl="0">
              <a:buFont typeface="Symbol"/>
              <a:buChar char=""/>
            </a:pPr>
            <a:r>
              <a:rPr lang="en-US" i="1" dirty="0">
                <a:ea typeface="Times New Roman"/>
                <a:cs typeface="Times New Roman"/>
              </a:rPr>
              <a:t>Misconceptions/difficulties</a:t>
            </a:r>
            <a:endParaRPr lang="en-CA" i="1" dirty="0">
              <a:ea typeface="Times New Roman"/>
              <a:cs typeface="Times New Roman"/>
            </a:endParaRPr>
          </a:p>
          <a:p>
            <a:pPr lvl="0">
              <a:buFont typeface="Symbol"/>
              <a:buChar char=""/>
            </a:pPr>
            <a:r>
              <a:rPr lang="en-US" i="1" dirty="0">
                <a:ea typeface="Times New Roman"/>
                <a:cs typeface="Times New Roman"/>
              </a:rPr>
              <a:t>Demo</a:t>
            </a:r>
            <a:endParaRPr lang="en-CA" i="1" dirty="0">
              <a:ea typeface="Times New Roman"/>
              <a:cs typeface="Times New Roman"/>
            </a:endParaRPr>
          </a:p>
          <a:p>
            <a:pPr lvl="0">
              <a:buFont typeface="Symbol"/>
              <a:buChar char=""/>
            </a:pPr>
            <a:r>
              <a:rPr lang="en-US" i="1" dirty="0">
                <a:ea typeface="Times New Roman"/>
                <a:cs typeface="Times New Roman"/>
              </a:rPr>
              <a:t>Practical/societal applications/implications</a:t>
            </a:r>
            <a:endParaRPr lang="en-CA" i="1" dirty="0">
              <a:ea typeface="Times New Roman"/>
              <a:cs typeface="Times New Roman"/>
            </a:endParaRPr>
          </a:p>
          <a:p>
            <a:pPr lvl="0">
              <a:buFont typeface="Symbol"/>
              <a:buChar char=""/>
            </a:pPr>
            <a:r>
              <a:rPr lang="en-US" i="1" dirty="0">
                <a:ea typeface="Times New Roman"/>
                <a:cs typeface="Times New Roman"/>
              </a:rPr>
              <a:t>Resources (Internet addresses are annotated)</a:t>
            </a:r>
            <a:endParaRPr lang="en-CA" i="1" dirty="0">
              <a:ea typeface="Times New Roman"/>
              <a:cs typeface="Times New Roman"/>
            </a:endParaRPr>
          </a:p>
          <a:p>
            <a:pPr>
              <a:spcAft>
                <a:spcPts val="0"/>
              </a:spcAft>
            </a:pPr>
            <a:endParaRPr lang="en-CA" i="1" dirty="0">
              <a:ea typeface="Times New Roman"/>
              <a:cs typeface="Times New Roman"/>
            </a:endParaRPr>
          </a:p>
          <a:p>
            <a:pPr>
              <a:spcAft>
                <a:spcPts val="0"/>
              </a:spcAft>
              <a:buNone/>
            </a:pPr>
            <a:r>
              <a:rPr lang="en-US" b="1" dirty="0">
                <a:ea typeface="Times New Roman"/>
                <a:cs typeface="Times New Roman"/>
              </a:rPr>
              <a:t>6 pages, not including title page and Curriculum Expectations</a:t>
            </a:r>
            <a:endParaRPr lang="en-CA" i="1" dirty="0">
              <a:ea typeface="Times New Roman"/>
              <a:cs typeface="Times New Roman"/>
            </a:endParaRPr>
          </a:p>
          <a:p>
            <a:endParaRPr lang="en-C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rgbClr val="00B0F0"/>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Lesson 5 Solve Stoichiometry Problems</a:t>
            </a:r>
            <a:endParaRPr lang="en-CA" dirty="0"/>
          </a:p>
        </p:txBody>
      </p:sp>
      <p:sp>
        <p:nvSpPr>
          <p:cNvPr id="3" name="Content Placeholder 2"/>
          <p:cNvSpPr>
            <a:spLocks noGrp="1"/>
          </p:cNvSpPr>
          <p:nvPr>
            <p:ph idx="1"/>
          </p:nvPr>
        </p:nvSpPr>
        <p:spPr/>
        <p:txBody>
          <a:bodyPr>
            <a:noAutofit/>
          </a:bodyPr>
          <a:lstStyle/>
          <a:p>
            <a:pPr>
              <a:buNone/>
            </a:pPr>
            <a:r>
              <a:rPr lang="en-US" sz="2000" dirty="0" smtClean="0"/>
              <a:t>Assessment</a:t>
            </a:r>
            <a:endParaRPr lang="en-CA" sz="2000" i="1" dirty="0" smtClean="0"/>
          </a:p>
          <a:p>
            <a:pPr lvl="0"/>
            <a:r>
              <a:rPr lang="en-US" sz="2000" dirty="0" smtClean="0"/>
              <a:t>Worksheet to be worked on in class in groups.  Each student hands in a copy of the answers two classes from now.  The extra day allows students to collaborate with their group members outside of class. </a:t>
            </a:r>
            <a:endParaRPr lang="en-CA" sz="2000" i="1" dirty="0" smtClean="0"/>
          </a:p>
          <a:p>
            <a:pPr lvl="1">
              <a:buNone/>
            </a:pPr>
            <a:r>
              <a:rPr lang="en-US" sz="1600" u="sng" dirty="0" smtClean="0">
                <a:hlinkClick r:id="rId2"/>
              </a:rPr>
              <a:t>www.uwsp.edu/education/pcook/unitplans/docs/Stoichiometry.doc</a:t>
            </a:r>
            <a:r>
              <a:rPr lang="en-US" sz="1600" dirty="0" smtClean="0"/>
              <a:t> </a:t>
            </a:r>
            <a:r>
              <a:rPr lang="en-US" sz="1600" dirty="0" smtClean="0"/>
              <a:t>Pg. 28</a:t>
            </a:r>
            <a:endParaRPr lang="en-CA" sz="1600" i="1" dirty="0" smtClean="0"/>
          </a:p>
          <a:p>
            <a:pPr lvl="0"/>
            <a:r>
              <a:rPr lang="en-US" sz="2000" dirty="0" smtClean="0"/>
              <a:t>Assign both pre-lab questions for the Stoichiometry Gizmo.  These questions must be done before entering the computer lab. Students must bring the Gizmo handout package to the computer lab next class. </a:t>
            </a:r>
            <a:r>
              <a:rPr lang="en-US" sz="2000" u="sng" dirty="0" smtClean="0">
                <a:hlinkClick r:id="rId3"/>
              </a:rPr>
              <a:t>http://cs.explorelearning.com/materials/StoichiometrySE.pdf</a:t>
            </a:r>
            <a:r>
              <a:rPr lang="en-US" sz="2000" dirty="0" smtClean="0"/>
              <a:t> </a:t>
            </a:r>
            <a:endParaRPr lang="en-CA" sz="2000" i="1" dirty="0" smtClean="0"/>
          </a:p>
          <a:p>
            <a:endParaRPr lang="en-CA" sz="2000" dirty="0" smtClean="0"/>
          </a:p>
          <a:p>
            <a:pPr>
              <a:buNone/>
            </a:pPr>
            <a:r>
              <a:rPr lang="en-US" sz="2000" dirty="0" smtClean="0"/>
              <a:t>Misconceptions</a:t>
            </a:r>
            <a:endParaRPr lang="en-CA" sz="2000" dirty="0" smtClean="0"/>
          </a:p>
          <a:p>
            <a:pPr lvl="0"/>
            <a:r>
              <a:rPr lang="en-US" sz="2000" dirty="0" smtClean="0"/>
              <a:t>What the “Molar volume of gas at STP = 22.4 “means; molar volume can be substituted for moles.</a:t>
            </a:r>
            <a:endParaRPr lang="en-CA" sz="2000" i="1" dirty="0" smtClean="0"/>
          </a:p>
          <a:p>
            <a:pPr lvl="1"/>
            <a:r>
              <a:rPr lang="en-US" sz="1800" dirty="0" smtClean="0"/>
              <a:t>Watch YouTube of molar volume questions.  Have class debate on how to use the molar volume. </a:t>
            </a:r>
            <a:endParaRPr lang="en-CA" sz="1800" i="1"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rgbClr val="7030A0"/>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Lesson 6 Stoichiometry Web Site Review</a:t>
            </a:r>
            <a:endParaRPr lang="en-CA" dirty="0"/>
          </a:p>
        </p:txBody>
      </p:sp>
      <p:sp>
        <p:nvSpPr>
          <p:cNvPr id="3" name="Content Placeholder 2"/>
          <p:cNvSpPr>
            <a:spLocks noGrp="1"/>
          </p:cNvSpPr>
          <p:nvPr>
            <p:ph idx="1"/>
          </p:nvPr>
        </p:nvSpPr>
        <p:spPr/>
        <p:txBody>
          <a:bodyPr>
            <a:noAutofit/>
          </a:bodyPr>
          <a:lstStyle/>
          <a:p>
            <a:pPr>
              <a:buNone/>
            </a:pPr>
            <a:r>
              <a:rPr lang="en-US" sz="2400" dirty="0" smtClean="0"/>
              <a:t>Objective</a:t>
            </a:r>
            <a:endParaRPr lang="en-CA" sz="2400" i="1" dirty="0" smtClean="0"/>
          </a:p>
          <a:p>
            <a:r>
              <a:rPr lang="en-US" sz="2400" dirty="0" smtClean="0"/>
              <a:t>Identify/solve </a:t>
            </a:r>
            <a:r>
              <a:rPr lang="en-US" sz="2400" dirty="0" smtClean="0"/>
              <a:t>different types of stoichiometric problems.</a:t>
            </a:r>
            <a:endParaRPr lang="en-CA" sz="2400" i="1" dirty="0" smtClean="0"/>
          </a:p>
          <a:p>
            <a:pPr lvl="0"/>
            <a:r>
              <a:rPr lang="en-US" sz="2400" dirty="0" smtClean="0"/>
              <a:t>Evaluate chemistry on the Internet.</a:t>
            </a:r>
            <a:endParaRPr lang="en-CA" sz="2400" i="1" dirty="0" smtClean="0"/>
          </a:p>
          <a:p>
            <a:pPr>
              <a:buNone/>
            </a:pPr>
            <a:endParaRPr lang="en-CA" sz="2400" dirty="0" smtClean="0"/>
          </a:p>
          <a:p>
            <a:pPr>
              <a:buNone/>
            </a:pPr>
            <a:r>
              <a:rPr lang="en-US" sz="2400" dirty="0" smtClean="0"/>
              <a:t>Lesson</a:t>
            </a:r>
            <a:endParaRPr lang="en-CA" sz="2400" i="1" dirty="0" smtClean="0"/>
          </a:p>
          <a:p>
            <a:pPr lvl="0"/>
            <a:r>
              <a:rPr lang="en-US" sz="2400" dirty="0" smtClean="0"/>
              <a:t>Students </a:t>
            </a:r>
            <a:r>
              <a:rPr lang="en-US" sz="2400" dirty="0" smtClean="0"/>
              <a:t>meet in the computer lab.  Have students pair up. </a:t>
            </a:r>
            <a:endParaRPr lang="en-CA" sz="2400" i="1" dirty="0" smtClean="0"/>
          </a:p>
          <a:p>
            <a:pPr lvl="1"/>
            <a:r>
              <a:rPr lang="en-US" sz="2400" dirty="0" smtClean="0"/>
              <a:t>Do the Stoichiometry Gizmo on the Internet and fill in the handout. </a:t>
            </a:r>
            <a:r>
              <a:rPr lang="en-US" sz="2000" u="sng" dirty="0" smtClean="0">
                <a:hlinkClick r:id="rId2"/>
              </a:rPr>
              <a:t>http://www.explorelearning.com/index.cfm?method=cResource.dspDetail&amp;ResourceID=515</a:t>
            </a:r>
            <a:endParaRPr lang="en-CA" sz="2400" i="1" dirty="0" smtClean="0"/>
          </a:p>
          <a:p>
            <a:pPr lvl="1"/>
            <a:r>
              <a:rPr lang="en-US" sz="2000" dirty="0" smtClean="0"/>
              <a:t>Go to the </a:t>
            </a:r>
            <a:r>
              <a:rPr lang="en-US" sz="2000" u="sng" dirty="0" smtClean="0">
                <a:hlinkClick r:id="rId3"/>
              </a:rPr>
              <a:t>http://www.quia.com/jg/4059.html</a:t>
            </a:r>
            <a:r>
              <a:rPr lang="en-US" sz="2000" dirty="0" smtClean="0"/>
              <a:t> website.  Take turns challenging each other to games, or take turns playing (while helping each other to review</a:t>
            </a:r>
            <a:r>
              <a:rPr lang="en-US" sz="2000" dirty="0" smtClean="0"/>
              <a:t>).</a:t>
            </a:r>
            <a:endParaRPr lang="en-CA" sz="2000" i="1"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rgbClr val="7030A0"/>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Lesson 6 Stoichiometry Web Site Review</a:t>
            </a:r>
            <a:endParaRPr lang="en-CA" dirty="0"/>
          </a:p>
        </p:txBody>
      </p:sp>
      <p:sp>
        <p:nvSpPr>
          <p:cNvPr id="3" name="Content Placeholder 2"/>
          <p:cNvSpPr>
            <a:spLocks noGrp="1"/>
          </p:cNvSpPr>
          <p:nvPr>
            <p:ph idx="1"/>
          </p:nvPr>
        </p:nvSpPr>
        <p:spPr/>
        <p:txBody>
          <a:bodyPr>
            <a:normAutofit fontScale="77500" lnSpcReduction="20000"/>
          </a:bodyPr>
          <a:lstStyle/>
          <a:p>
            <a:pPr>
              <a:buNone/>
            </a:pPr>
            <a:r>
              <a:rPr lang="en-US" sz="3800" dirty="0" smtClean="0"/>
              <a:t>Assessment</a:t>
            </a:r>
            <a:endParaRPr lang="en-CA" sz="3800" i="1" dirty="0" smtClean="0"/>
          </a:p>
          <a:p>
            <a:pPr lvl="0"/>
            <a:r>
              <a:rPr lang="en-US" sz="3800" dirty="0" smtClean="0"/>
              <a:t>Students hand in Gizmo worksheet at the end of class.</a:t>
            </a:r>
            <a:endParaRPr lang="en-CA" sz="3800" i="1" dirty="0" smtClean="0"/>
          </a:p>
          <a:p>
            <a:r>
              <a:rPr lang="en-US" sz="3800" u="sng" dirty="0" smtClean="0">
                <a:hlinkClick r:id="rId2"/>
              </a:rPr>
              <a:t>http://cs.explorelearning.com/materials/StoichiometrySE.pdf</a:t>
            </a:r>
            <a:endParaRPr lang="en-CA" sz="3800" i="1" dirty="0" smtClean="0"/>
          </a:p>
          <a:p>
            <a:pPr lvl="0"/>
            <a:r>
              <a:rPr lang="en-US" sz="3800" dirty="0" smtClean="0"/>
              <a:t>Observe students to make sure they are participating and understanding the concepts of the </a:t>
            </a:r>
            <a:r>
              <a:rPr lang="en-US" sz="3800" dirty="0" err="1" smtClean="0"/>
              <a:t>Quia</a:t>
            </a:r>
            <a:r>
              <a:rPr lang="en-US" sz="3800" dirty="0" smtClean="0"/>
              <a:t> games.</a:t>
            </a:r>
            <a:endParaRPr lang="en-CA" sz="3800" i="1" dirty="0" smtClean="0"/>
          </a:p>
          <a:p>
            <a:pPr lvl="0"/>
            <a:r>
              <a:rPr lang="en-US" sz="3800" dirty="0" smtClean="0"/>
              <a:t>Exit ticket on blank lined paper: “What happens if there is an excess amount of one reactant?”  Teacher reviews the exit tickets after class and returns them in next class.</a:t>
            </a:r>
            <a:endParaRPr lang="en-CA" sz="3800" i="1" dirty="0" smtClean="0"/>
          </a:p>
          <a:p>
            <a:endParaRPr lang="en-C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Lesson 7 Limiting Reactants and Percent Yield</a:t>
            </a:r>
            <a:endParaRPr lang="en-CA" dirty="0"/>
          </a:p>
        </p:txBody>
      </p:sp>
      <p:sp>
        <p:nvSpPr>
          <p:cNvPr id="3" name="Content Placeholder 2"/>
          <p:cNvSpPr>
            <a:spLocks noGrp="1"/>
          </p:cNvSpPr>
          <p:nvPr>
            <p:ph idx="1"/>
          </p:nvPr>
        </p:nvSpPr>
        <p:spPr/>
        <p:txBody>
          <a:bodyPr>
            <a:normAutofit fontScale="47500" lnSpcReduction="20000"/>
          </a:bodyPr>
          <a:lstStyle/>
          <a:p>
            <a:pPr>
              <a:buNone/>
            </a:pPr>
            <a:r>
              <a:rPr lang="en-US" sz="4000" dirty="0" smtClean="0"/>
              <a:t>Objective</a:t>
            </a:r>
            <a:endParaRPr lang="en-CA" sz="4000" i="1" dirty="0" smtClean="0"/>
          </a:p>
          <a:p>
            <a:pPr lvl="0"/>
            <a:r>
              <a:rPr lang="en-US" sz="4000" dirty="0" smtClean="0"/>
              <a:t>Determine the limiting reactant of a chemical reaction.</a:t>
            </a:r>
            <a:endParaRPr lang="en-CA" sz="4000" i="1" dirty="0" smtClean="0"/>
          </a:p>
          <a:p>
            <a:pPr lvl="0"/>
            <a:r>
              <a:rPr lang="en-US" sz="4000" dirty="0" smtClean="0"/>
              <a:t>Calculate the amount of product formed in a chemical reaction, where reactants are not in stoichiometric proportions. </a:t>
            </a:r>
            <a:endParaRPr lang="en-CA" sz="4000" i="1" dirty="0" smtClean="0"/>
          </a:p>
          <a:p>
            <a:pPr lvl="0"/>
            <a:r>
              <a:rPr lang="en-US" sz="4000" dirty="0" smtClean="0"/>
              <a:t>Calculate percent yield, using theoretical and actual yield.</a:t>
            </a:r>
            <a:endParaRPr lang="en-CA" sz="4000" i="1" dirty="0" smtClean="0"/>
          </a:p>
          <a:p>
            <a:pPr>
              <a:buNone/>
            </a:pPr>
            <a:r>
              <a:rPr lang="en-US" sz="4000" dirty="0" smtClean="0"/>
              <a:t> </a:t>
            </a:r>
            <a:endParaRPr lang="en-CA" sz="4000" i="1" dirty="0" smtClean="0"/>
          </a:p>
          <a:p>
            <a:pPr>
              <a:buNone/>
            </a:pPr>
            <a:r>
              <a:rPr lang="en-US" sz="4000" dirty="0" smtClean="0"/>
              <a:t>Lesson</a:t>
            </a:r>
            <a:endParaRPr lang="en-CA" sz="4000" dirty="0" smtClean="0"/>
          </a:p>
          <a:p>
            <a:pPr lvl="0"/>
            <a:r>
              <a:rPr lang="en-US" sz="4000" dirty="0" smtClean="0"/>
              <a:t>Give students the stoichiometry flowchart handout.</a:t>
            </a:r>
            <a:endParaRPr lang="en-CA" sz="4000" i="1" dirty="0" smtClean="0"/>
          </a:p>
          <a:p>
            <a:pPr lvl="0"/>
            <a:r>
              <a:rPr lang="en-US" sz="4000" dirty="0" smtClean="0"/>
              <a:t>Focus lesson lecture on how to identify the limiting reactant in a reaction.  Walk students through a sample problem. Students take notes.</a:t>
            </a:r>
            <a:endParaRPr lang="en-CA" sz="4000" i="1" dirty="0" smtClean="0"/>
          </a:p>
          <a:p>
            <a:pPr lvl="0"/>
            <a:r>
              <a:rPr lang="en-US" sz="4000" dirty="0" smtClean="0"/>
              <a:t>Focus lesson to explain expected yield, actual yield, and how to calculate percent yield.  Walk students through a sample problem.  Students take notes. </a:t>
            </a:r>
            <a:endParaRPr lang="en-CA" sz="4000" i="1" dirty="0" smtClean="0"/>
          </a:p>
          <a:p>
            <a:pPr lvl="0"/>
            <a:r>
              <a:rPr lang="en-US" sz="4000" dirty="0" smtClean="0"/>
              <a:t>Show students the following slideshow of real world uses of stoichiometry: </a:t>
            </a:r>
            <a:r>
              <a:rPr lang="en-US" sz="4000" u="sng" dirty="0" smtClean="0">
                <a:hlinkClick r:id="rId2"/>
              </a:rPr>
              <a:t>http://www.wiziq.com/tutorial/73848-Chemistry-Stoichiometry-Real-Life-Stoichiometry</a:t>
            </a:r>
            <a:r>
              <a:rPr lang="en-US" sz="4000" dirty="0" smtClean="0"/>
              <a:t> </a:t>
            </a:r>
            <a:endParaRPr lang="en-CA" sz="4000" i="1" dirty="0" smtClean="0"/>
          </a:p>
          <a:p>
            <a:pPr lvl="0"/>
            <a:r>
              <a:rPr lang="en-US" sz="4000" dirty="0" smtClean="0"/>
              <a:t>Jigsaw activity: questions on worksheet. </a:t>
            </a:r>
            <a:endParaRPr lang="en-CA" sz="4000" i="1" dirty="0" smtClean="0"/>
          </a:p>
          <a:p>
            <a:pPr>
              <a:buNone/>
            </a:pPr>
            <a:endParaRPr lang="en-CA" sz="3800" i="1" dirty="0" smtClean="0"/>
          </a:p>
        </p:txBody>
      </p:sp>
      <p:pic>
        <p:nvPicPr>
          <p:cNvPr id="39938" name="Picture 2" descr="http://3.bp.blogspot.com/-VAqpW4qYA4k/TWelPjYzxWI/AAAAAAAABgo/EJ-V5Gi0zNo/s1600/Jigsaw%252520piece.png"/>
          <p:cNvPicPr>
            <a:picLocks noChangeAspect="1" noChangeArrowheads="1"/>
          </p:cNvPicPr>
          <p:nvPr/>
        </p:nvPicPr>
        <p:blipFill>
          <a:blip r:embed="rId3" cstate="print"/>
          <a:srcRect/>
          <a:stretch>
            <a:fillRect/>
          </a:stretch>
        </p:blipFill>
        <p:spPr bwMode="auto">
          <a:xfrm>
            <a:off x="7452320" y="5445224"/>
            <a:ext cx="1296144" cy="1166079"/>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5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Lesson 7 Limiting Reactants and Percent Yield</a:t>
            </a:r>
            <a:endParaRPr lang="en-CA" dirty="0"/>
          </a:p>
        </p:txBody>
      </p:sp>
      <p:sp>
        <p:nvSpPr>
          <p:cNvPr id="3" name="Content Placeholder 2"/>
          <p:cNvSpPr>
            <a:spLocks noGrp="1"/>
          </p:cNvSpPr>
          <p:nvPr>
            <p:ph idx="1"/>
          </p:nvPr>
        </p:nvSpPr>
        <p:spPr/>
        <p:txBody>
          <a:bodyPr>
            <a:normAutofit fontScale="70000" lnSpcReduction="20000"/>
          </a:bodyPr>
          <a:lstStyle/>
          <a:p>
            <a:pPr>
              <a:buNone/>
            </a:pPr>
            <a:r>
              <a:rPr lang="en-US" dirty="0" smtClean="0"/>
              <a:t>Assessment</a:t>
            </a:r>
            <a:endParaRPr lang="en-CA" i="1" dirty="0" smtClean="0"/>
          </a:p>
          <a:p>
            <a:pPr lvl="0"/>
            <a:r>
              <a:rPr lang="en-US" dirty="0" smtClean="0"/>
              <a:t>Students hand in all completed jigsaw questions by the end of class. Students who wish to submit their handouts the following class will receive a maximum mark of a B-.</a:t>
            </a:r>
            <a:endParaRPr lang="en-CA" i="1" dirty="0" smtClean="0"/>
          </a:p>
          <a:p>
            <a:pPr lvl="1">
              <a:buNone/>
            </a:pPr>
            <a:r>
              <a:rPr lang="en-US" sz="2200" u="sng" dirty="0" smtClean="0">
                <a:hlinkClick r:id="rId2"/>
              </a:rPr>
              <a:t>www.uwsp.edu/education/pcook/unitplans/docs/Stoichiometry.doc</a:t>
            </a:r>
            <a:r>
              <a:rPr lang="en-US" sz="2200" dirty="0" smtClean="0"/>
              <a:t> Pg. 32</a:t>
            </a:r>
            <a:endParaRPr lang="en-CA" sz="2200" i="1" dirty="0" smtClean="0"/>
          </a:p>
          <a:p>
            <a:pPr>
              <a:buNone/>
            </a:pPr>
            <a:r>
              <a:rPr lang="en-US" dirty="0" smtClean="0"/>
              <a:t> </a:t>
            </a:r>
            <a:endParaRPr lang="en-CA" i="1" dirty="0" smtClean="0"/>
          </a:p>
          <a:p>
            <a:pPr>
              <a:buNone/>
            </a:pPr>
            <a:r>
              <a:rPr lang="en-US" dirty="0" smtClean="0"/>
              <a:t>Misconceptions</a:t>
            </a:r>
            <a:endParaRPr lang="en-CA" dirty="0" smtClean="0"/>
          </a:p>
          <a:p>
            <a:pPr lvl="0"/>
            <a:r>
              <a:rPr lang="en-US" dirty="0" smtClean="0"/>
              <a:t>When the mass of both reactants is given, students have difficulty recognizing which is limiting and which is in excess. Students will often (a) randomly select one of the given masses as limiting or excess. (b) Not balance the equation. (c) Assume the smaller mass is the limiting reagent.</a:t>
            </a:r>
            <a:endParaRPr lang="en-CA" i="1" dirty="0" smtClean="0"/>
          </a:p>
          <a:p>
            <a:pPr lvl="1"/>
            <a:r>
              <a:rPr lang="en-US" dirty="0" smtClean="0"/>
              <a:t>Need to point out that these are not trick questions</a:t>
            </a:r>
            <a:endParaRPr lang="en-CA" i="1" dirty="0" smtClean="0"/>
          </a:p>
          <a:p>
            <a:pPr lvl="1"/>
            <a:r>
              <a:rPr lang="en-US" dirty="0" smtClean="0"/>
              <a:t>Stress the common steps for using moles in mole ratios for balanced equations.</a:t>
            </a:r>
            <a:endParaRPr lang="en-CA" i="1" dirty="0" smtClean="0"/>
          </a:p>
          <a:p>
            <a:endParaRPr lang="en-C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Lesson 8 Limiting/Excess Reactants and Percent Yield Lab</a:t>
            </a:r>
            <a:endParaRPr lang="en-CA" dirty="0"/>
          </a:p>
        </p:txBody>
      </p:sp>
      <p:sp>
        <p:nvSpPr>
          <p:cNvPr id="3" name="Content Placeholder 2"/>
          <p:cNvSpPr>
            <a:spLocks noGrp="1"/>
          </p:cNvSpPr>
          <p:nvPr>
            <p:ph idx="1"/>
          </p:nvPr>
        </p:nvSpPr>
        <p:spPr>
          <a:xfrm>
            <a:off x="457200" y="1775192"/>
            <a:ext cx="6419056" cy="4625609"/>
          </a:xfrm>
        </p:spPr>
        <p:txBody>
          <a:bodyPr>
            <a:normAutofit fontScale="85000" lnSpcReduction="20000"/>
          </a:bodyPr>
          <a:lstStyle/>
          <a:p>
            <a:pPr>
              <a:buNone/>
            </a:pPr>
            <a:r>
              <a:rPr lang="en-US" dirty="0" smtClean="0"/>
              <a:t>Objective</a:t>
            </a:r>
            <a:endParaRPr lang="en-CA" i="1" dirty="0" smtClean="0"/>
          </a:p>
          <a:p>
            <a:pPr lvl="0"/>
            <a:r>
              <a:rPr lang="en-US" dirty="0" smtClean="0"/>
              <a:t>Predict </a:t>
            </a:r>
            <a:r>
              <a:rPr lang="en-US" dirty="0" smtClean="0"/>
              <a:t>how much product will be made.</a:t>
            </a:r>
            <a:endParaRPr lang="en-CA" i="1" dirty="0" smtClean="0"/>
          </a:p>
          <a:p>
            <a:pPr lvl="0"/>
            <a:r>
              <a:rPr lang="en-US" dirty="0" smtClean="0"/>
              <a:t>Calculate the percent yield</a:t>
            </a:r>
            <a:r>
              <a:rPr lang="en-US" dirty="0" smtClean="0"/>
              <a:t>.</a:t>
            </a:r>
          </a:p>
          <a:p>
            <a:pPr lvl="0"/>
            <a:endParaRPr lang="en-CA" i="1" dirty="0" smtClean="0"/>
          </a:p>
          <a:p>
            <a:pPr>
              <a:buNone/>
            </a:pPr>
            <a:r>
              <a:rPr lang="en-US" dirty="0" smtClean="0"/>
              <a:t>Lesson</a:t>
            </a:r>
            <a:endParaRPr lang="en-CA" i="1" dirty="0" smtClean="0"/>
          </a:p>
          <a:p>
            <a:pPr lvl="0"/>
            <a:r>
              <a:rPr lang="en-US" dirty="0" smtClean="0"/>
              <a:t>Students </a:t>
            </a:r>
            <a:r>
              <a:rPr lang="en-US" dirty="0" smtClean="0"/>
              <a:t>conduct a lab titled Balloon Races.</a:t>
            </a:r>
            <a:endParaRPr lang="en-CA" i="1" dirty="0" smtClean="0"/>
          </a:p>
          <a:p>
            <a:pPr>
              <a:buNone/>
            </a:pPr>
            <a:r>
              <a:rPr lang="en-US" dirty="0" smtClean="0"/>
              <a:t> </a:t>
            </a:r>
            <a:endParaRPr lang="en-CA" i="1" dirty="0" smtClean="0"/>
          </a:p>
          <a:p>
            <a:pPr>
              <a:buNone/>
            </a:pPr>
            <a:r>
              <a:rPr lang="en-US" dirty="0" smtClean="0"/>
              <a:t>Assessment</a:t>
            </a:r>
            <a:endParaRPr lang="en-CA" i="1" dirty="0" smtClean="0"/>
          </a:p>
          <a:p>
            <a:pPr lvl="0"/>
            <a:r>
              <a:rPr lang="en-US" dirty="0" smtClean="0"/>
              <a:t>Students hand in the completed lab report at the beginning of next class.</a:t>
            </a:r>
            <a:endParaRPr lang="en-CA" i="1" dirty="0" smtClean="0"/>
          </a:p>
          <a:p>
            <a:pPr lvl="1">
              <a:buNone/>
            </a:pPr>
            <a:r>
              <a:rPr lang="en-US" sz="1100" u="sng" dirty="0" smtClean="0">
                <a:hlinkClick r:id="rId2"/>
              </a:rPr>
              <a:t>http://www.google.ca/url?sa=t&amp;source=web&amp;cd=5&amp;ved=0CDgQFjAE&amp;url=http%3A%2F%2Fdhsacademics.desoto.k12.mo.us%2FLinkClick.aspx%3Ffileticket%3DA0Ie6Oafmok%253D%26tabid%3D457%26mid%3D1486&amp;rct=j&amp;q=When%20all%20of%20the%20liquid%20in%20the%20solution%20has%20boiled%20away%2C%20remove%20the%20flask%20from%20the%20hot%20plate.%20%20The%20powder%20that%20you%20observe%20inside%20is%20the%20product%20of%20the%20reaction%2C%20sodium%20acetate.%20%20&amp;ei=EygxTqLSCMPqgQebyPGBDQ&amp;usg=AFQjCNFnDJGaZHixYohrA5_7hPfoNh4zWA</a:t>
            </a:r>
            <a:endParaRPr lang="en-CA" sz="1100" dirty="0"/>
          </a:p>
        </p:txBody>
      </p:sp>
      <p:pic>
        <p:nvPicPr>
          <p:cNvPr id="37890" name="Picture 2" descr="Images &gt; rides  &gt; hot air balloon, hot-air-balloon.jpg"/>
          <p:cNvPicPr>
            <a:picLocks noChangeAspect="1" noChangeArrowheads="1"/>
          </p:cNvPicPr>
          <p:nvPr/>
        </p:nvPicPr>
        <p:blipFill>
          <a:blip r:embed="rId3" cstate="print"/>
          <a:srcRect/>
          <a:stretch>
            <a:fillRect/>
          </a:stretch>
        </p:blipFill>
        <p:spPr bwMode="auto">
          <a:xfrm>
            <a:off x="6876256" y="1844824"/>
            <a:ext cx="1969162" cy="2643592"/>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75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Lesson 9 Reactions with Different Mole Ratios Lab</a:t>
            </a:r>
            <a:endParaRPr lang="en-CA" dirty="0"/>
          </a:p>
        </p:txBody>
      </p:sp>
      <p:sp>
        <p:nvSpPr>
          <p:cNvPr id="3" name="Content Placeholder 2"/>
          <p:cNvSpPr>
            <a:spLocks noGrp="1"/>
          </p:cNvSpPr>
          <p:nvPr>
            <p:ph idx="1"/>
          </p:nvPr>
        </p:nvSpPr>
        <p:spPr>
          <a:xfrm>
            <a:off x="323528" y="1628800"/>
            <a:ext cx="5770984" cy="4625609"/>
          </a:xfrm>
        </p:spPr>
        <p:txBody>
          <a:bodyPr>
            <a:noAutofit/>
          </a:bodyPr>
          <a:lstStyle/>
          <a:p>
            <a:pPr>
              <a:buNone/>
            </a:pPr>
            <a:r>
              <a:rPr lang="en-US" sz="2000" dirty="0" smtClean="0"/>
              <a:t>Objective</a:t>
            </a:r>
            <a:endParaRPr lang="en-CA" sz="2000" i="1" dirty="0" smtClean="0"/>
          </a:p>
          <a:p>
            <a:pPr lvl="0"/>
            <a:r>
              <a:rPr lang="en-US" sz="2000" dirty="0" smtClean="0"/>
              <a:t>Test </a:t>
            </a:r>
            <a:r>
              <a:rPr lang="en-US" sz="2000" dirty="0" smtClean="0"/>
              <a:t>combustion properties in mixtures with varied mole ratios. Somewhat of a guided inquiry lab.</a:t>
            </a:r>
            <a:endParaRPr lang="en-CA" sz="2000" i="1" dirty="0" smtClean="0"/>
          </a:p>
          <a:p>
            <a:pPr lvl="0"/>
            <a:r>
              <a:rPr lang="en-US" sz="2000" dirty="0" smtClean="0"/>
              <a:t>Determine what factors determine the explosiveness of the reaction of hydrogen with oxygen.</a:t>
            </a:r>
            <a:endParaRPr lang="en-CA" sz="2000" i="1" dirty="0" smtClean="0"/>
          </a:p>
          <a:p>
            <a:pPr>
              <a:buNone/>
            </a:pPr>
            <a:r>
              <a:rPr lang="en-US" sz="2000" dirty="0" smtClean="0"/>
              <a:t> </a:t>
            </a:r>
            <a:endParaRPr lang="en-CA" sz="2000" i="1" dirty="0" smtClean="0"/>
          </a:p>
          <a:p>
            <a:pPr>
              <a:buNone/>
            </a:pPr>
            <a:r>
              <a:rPr lang="en-US" sz="2000" dirty="0" smtClean="0"/>
              <a:t>Lesson</a:t>
            </a:r>
            <a:endParaRPr lang="en-CA" sz="2000" i="1" dirty="0" smtClean="0"/>
          </a:p>
          <a:p>
            <a:pPr lvl="0"/>
            <a:r>
              <a:rPr lang="en-US" sz="2000" dirty="0" smtClean="0"/>
              <a:t>Students </a:t>
            </a:r>
            <a:r>
              <a:rPr lang="en-US" sz="2000" dirty="0" smtClean="0"/>
              <a:t>conduct a lab titled Micro Mole Rockets.</a:t>
            </a:r>
            <a:endParaRPr lang="en-CA" sz="2000" i="1" dirty="0" smtClean="0"/>
          </a:p>
          <a:p>
            <a:pPr>
              <a:buNone/>
            </a:pPr>
            <a:r>
              <a:rPr lang="en-US" sz="2000" dirty="0" smtClean="0"/>
              <a:t> </a:t>
            </a:r>
            <a:endParaRPr lang="en-CA" sz="2000" dirty="0" smtClean="0"/>
          </a:p>
          <a:p>
            <a:pPr>
              <a:buNone/>
            </a:pPr>
            <a:r>
              <a:rPr lang="en-US" sz="2000" dirty="0" smtClean="0"/>
              <a:t>Assessment</a:t>
            </a:r>
            <a:endParaRPr lang="en-CA" sz="2000" dirty="0" smtClean="0"/>
          </a:p>
          <a:p>
            <a:pPr lvl="0"/>
            <a:r>
              <a:rPr lang="en-US" sz="2000" dirty="0" smtClean="0"/>
              <a:t>Students hand in the completed lab report at the beginning of next class.</a:t>
            </a:r>
            <a:endParaRPr lang="en-CA" sz="2000" i="1" dirty="0" smtClean="0"/>
          </a:p>
          <a:p>
            <a:pPr lvl="1">
              <a:buNone/>
            </a:pPr>
            <a:r>
              <a:rPr lang="en-US" sz="1800" u="sng" dirty="0" smtClean="0">
                <a:hlinkClick r:id="rId2"/>
              </a:rPr>
              <a:t>www.csd509j.net/cvhs/kirscha/MicroMoleRockets%200708.doc</a:t>
            </a:r>
            <a:r>
              <a:rPr lang="en-US" sz="1800" i="1" dirty="0" smtClean="0"/>
              <a:t> </a:t>
            </a:r>
            <a:endParaRPr lang="en-CA" sz="1800" i="1" dirty="0" smtClean="0"/>
          </a:p>
          <a:p>
            <a:endParaRPr lang="en-CA" sz="2000" dirty="0"/>
          </a:p>
        </p:txBody>
      </p:sp>
      <p:pic>
        <p:nvPicPr>
          <p:cNvPr id="35842" name="Picture 2" descr="http://www.grc.nasa.gov/WWW/combustion/images/rocketBook_sm.jpg"/>
          <p:cNvPicPr>
            <a:picLocks noChangeAspect="1" noChangeArrowheads="1"/>
          </p:cNvPicPr>
          <p:nvPr/>
        </p:nvPicPr>
        <p:blipFill>
          <a:blip r:embed="rId3" cstate="print"/>
          <a:srcRect/>
          <a:stretch>
            <a:fillRect/>
          </a:stretch>
        </p:blipFill>
        <p:spPr bwMode="auto">
          <a:xfrm>
            <a:off x="6228184" y="1268760"/>
            <a:ext cx="2720975" cy="5360988"/>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75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Lesson 10 Mixed Reception</a:t>
            </a:r>
            <a:endParaRPr lang="en-CA" dirty="0"/>
          </a:p>
        </p:txBody>
      </p:sp>
      <p:sp>
        <p:nvSpPr>
          <p:cNvPr id="3" name="Content Placeholder 2"/>
          <p:cNvSpPr>
            <a:spLocks noGrp="1"/>
          </p:cNvSpPr>
          <p:nvPr>
            <p:ph idx="1"/>
          </p:nvPr>
        </p:nvSpPr>
        <p:spPr/>
        <p:txBody>
          <a:bodyPr>
            <a:normAutofit fontScale="70000" lnSpcReduction="20000"/>
          </a:bodyPr>
          <a:lstStyle/>
          <a:p>
            <a:pPr>
              <a:buNone/>
            </a:pPr>
            <a:r>
              <a:rPr lang="en-US" dirty="0" smtClean="0"/>
              <a:t>Objective</a:t>
            </a:r>
            <a:endParaRPr lang="en-CA" i="1" dirty="0" smtClean="0"/>
          </a:p>
          <a:p>
            <a:pPr lvl="0"/>
            <a:r>
              <a:rPr lang="en-US" dirty="0" smtClean="0"/>
              <a:t>Use </a:t>
            </a:r>
            <a:r>
              <a:rPr lang="en-US" dirty="0" smtClean="0"/>
              <a:t>basic knowledge of formula weight, stoichiometry, the scientific method and limiting reagents to solve a mysterious death.</a:t>
            </a:r>
            <a:endParaRPr lang="en-CA" i="1" dirty="0" smtClean="0"/>
          </a:p>
          <a:p>
            <a:pPr>
              <a:buNone/>
            </a:pPr>
            <a:r>
              <a:rPr lang="en-US" i="1" dirty="0" smtClean="0"/>
              <a:t> </a:t>
            </a:r>
            <a:endParaRPr lang="en-CA" i="1" dirty="0" smtClean="0"/>
          </a:p>
          <a:p>
            <a:pPr>
              <a:buNone/>
            </a:pPr>
            <a:r>
              <a:rPr lang="en-US" i="1" dirty="0" smtClean="0"/>
              <a:t>Lesson</a:t>
            </a:r>
            <a:endParaRPr lang="en-CA" i="1" dirty="0" smtClean="0"/>
          </a:p>
          <a:p>
            <a:pPr lvl="0"/>
            <a:r>
              <a:rPr lang="en-US" dirty="0" smtClean="0"/>
              <a:t>The </a:t>
            </a:r>
            <a:r>
              <a:rPr lang="en-US" dirty="0" smtClean="0"/>
              <a:t>class computer (with speakers and projector) will be used to run the program.  Students will fill in the provided handouts with the evidence presented to them.</a:t>
            </a:r>
            <a:endParaRPr lang="en-CA" i="1" dirty="0" smtClean="0"/>
          </a:p>
          <a:p>
            <a:r>
              <a:rPr lang="en-US" i="1" dirty="0" smtClean="0"/>
              <a:t>To run through internet: </a:t>
            </a:r>
            <a:r>
              <a:rPr lang="en-US" u="sng" dirty="0" smtClean="0">
                <a:hlinkClick r:id="rId2"/>
              </a:rPr>
              <a:t>http://collective.chem.cmu.edu/MixedReception/game/main.html</a:t>
            </a:r>
            <a:endParaRPr lang="en-CA" i="1" dirty="0" smtClean="0"/>
          </a:p>
          <a:p>
            <a:r>
              <a:rPr lang="en-US" i="1" dirty="0" smtClean="0"/>
              <a:t>Lesson plan link: </a:t>
            </a:r>
            <a:r>
              <a:rPr lang="en-US" u="sng" dirty="0" smtClean="0">
                <a:hlinkClick r:id="rId3"/>
              </a:rPr>
              <a:t>http://www.chemcollective.org/mr/</a:t>
            </a:r>
            <a:r>
              <a:rPr lang="en-US" i="1" dirty="0" smtClean="0"/>
              <a:t> </a:t>
            </a:r>
            <a:endParaRPr lang="en-CA" i="1" dirty="0" smtClean="0"/>
          </a:p>
          <a:p>
            <a:pPr>
              <a:buNone/>
            </a:pPr>
            <a:r>
              <a:rPr lang="en-US" i="1" dirty="0" smtClean="0"/>
              <a:t> </a:t>
            </a:r>
            <a:endParaRPr lang="en-CA" i="1" dirty="0" smtClean="0"/>
          </a:p>
          <a:p>
            <a:pPr>
              <a:buNone/>
            </a:pPr>
            <a:r>
              <a:rPr lang="en-US" dirty="0" smtClean="0"/>
              <a:t>Assessment</a:t>
            </a:r>
            <a:endParaRPr lang="en-CA" i="1" dirty="0" smtClean="0"/>
          </a:p>
          <a:p>
            <a:pPr lvl="0"/>
            <a:r>
              <a:rPr lang="en-US" dirty="0" smtClean="0"/>
              <a:t>Hand in worksheets for marking at end of class.</a:t>
            </a:r>
            <a:endParaRPr lang="en-CA" i="1" dirty="0" smtClean="0"/>
          </a:p>
          <a:p>
            <a:pPr lvl="0"/>
            <a:r>
              <a:rPr lang="en-US" dirty="0" smtClean="0"/>
              <a:t>STSE project due. (Was assigned in lesson 1).</a:t>
            </a:r>
            <a:endParaRPr lang="en-CA" i="1" dirty="0" smtClean="0"/>
          </a:p>
          <a:p>
            <a:endParaRPr lang="en-CA"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75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68614" name="Picture 6" descr="crimescene"/>
          <p:cNvPicPr>
            <a:picLocks noChangeAspect="1" noChangeArrowheads="1"/>
          </p:cNvPicPr>
          <p:nvPr/>
        </p:nvPicPr>
        <p:blipFill>
          <a:blip r:embed="rId2" cstate="print"/>
          <a:srcRect/>
          <a:stretch>
            <a:fillRect/>
          </a:stretch>
        </p:blipFill>
        <p:spPr bwMode="auto">
          <a:xfrm>
            <a:off x="5436096" y="2564904"/>
            <a:ext cx="3366120" cy="2524590"/>
          </a:xfrm>
          <a:prstGeom prst="rect">
            <a:avLst/>
          </a:prstGeom>
          <a:noFill/>
        </p:spPr>
      </p:pic>
      <p:sp>
        <p:nvSpPr>
          <p:cNvPr id="2" name="Title 1"/>
          <p:cNvSpPr>
            <a:spLocks noGrp="1"/>
          </p:cNvSpPr>
          <p:nvPr>
            <p:ph type="title"/>
          </p:nvPr>
        </p:nvSpPr>
        <p:spPr/>
        <p:txBody>
          <a:bodyPr/>
          <a:lstStyle/>
          <a:p>
            <a:r>
              <a:rPr lang="en-CA" dirty="0" smtClean="0"/>
              <a:t>Lesson 10 Mixed Reception</a:t>
            </a:r>
            <a:endParaRPr lang="en-CA" dirty="0"/>
          </a:p>
        </p:txBody>
      </p:sp>
      <p:pic>
        <p:nvPicPr>
          <p:cNvPr id="68610" name="Picture 2" descr="screenshot"/>
          <p:cNvPicPr>
            <a:picLocks noGrp="1" noChangeAspect="1" noChangeArrowheads="1"/>
          </p:cNvPicPr>
          <p:nvPr>
            <p:ph idx="1"/>
          </p:nvPr>
        </p:nvPicPr>
        <p:blipFill>
          <a:blip r:embed="rId3" cstate="print"/>
          <a:srcRect/>
          <a:stretch>
            <a:fillRect/>
          </a:stretch>
        </p:blipFill>
        <p:spPr bwMode="auto">
          <a:xfrm>
            <a:off x="395536" y="1772816"/>
            <a:ext cx="5328592" cy="4384670"/>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General Lab Safety</a:t>
            </a:r>
            <a:endParaRPr lang="en-CA" dirty="0"/>
          </a:p>
        </p:txBody>
      </p:sp>
      <p:sp>
        <p:nvSpPr>
          <p:cNvPr id="3" name="Content Placeholder 2"/>
          <p:cNvSpPr>
            <a:spLocks noGrp="1"/>
          </p:cNvSpPr>
          <p:nvPr>
            <p:ph idx="1"/>
          </p:nvPr>
        </p:nvSpPr>
        <p:spPr/>
        <p:txBody>
          <a:bodyPr>
            <a:normAutofit fontScale="85000" lnSpcReduction="10000"/>
          </a:bodyPr>
          <a:lstStyle/>
          <a:p>
            <a:pPr lvl="0"/>
            <a:r>
              <a:rPr lang="en-US" dirty="0" smtClean="0"/>
              <a:t>Read the chemical safety information (MSDS)</a:t>
            </a:r>
            <a:endParaRPr lang="en-CA" i="1" dirty="0" smtClean="0"/>
          </a:p>
          <a:p>
            <a:pPr lvl="0"/>
            <a:r>
              <a:rPr lang="en-US" dirty="0" smtClean="0"/>
              <a:t>Identify the safety equipment</a:t>
            </a:r>
            <a:endParaRPr lang="en-CA" i="1" dirty="0" smtClean="0"/>
          </a:p>
          <a:p>
            <a:pPr lvl="0"/>
            <a:r>
              <a:rPr lang="en-US" dirty="0" smtClean="0"/>
              <a:t>Dress appropriately for the chemistry lab (no sandals, no contact lenses during labs, etc.)</a:t>
            </a:r>
            <a:endParaRPr lang="en-CA" i="1" dirty="0" smtClean="0"/>
          </a:p>
          <a:p>
            <a:pPr lvl="0"/>
            <a:r>
              <a:rPr lang="en-US" dirty="0" smtClean="0"/>
              <a:t>Do not pipette by mouth.</a:t>
            </a:r>
            <a:endParaRPr lang="en-CA" i="1" dirty="0" smtClean="0"/>
          </a:p>
          <a:p>
            <a:pPr lvl="0"/>
            <a:r>
              <a:rPr lang="en-US" dirty="0" smtClean="0"/>
              <a:t>Don’t taste or sniff chemicals</a:t>
            </a:r>
            <a:endParaRPr lang="en-CA" i="1" dirty="0" smtClean="0"/>
          </a:p>
          <a:p>
            <a:pPr lvl="0"/>
            <a:r>
              <a:rPr lang="en-US" dirty="0" smtClean="0"/>
              <a:t>Don’t casually dispose of chemicals down the drain...</a:t>
            </a:r>
            <a:endParaRPr lang="en-CA" i="1" dirty="0" smtClean="0"/>
          </a:p>
          <a:p>
            <a:pPr lvl="0"/>
            <a:r>
              <a:rPr lang="en-US" dirty="0" smtClean="0"/>
              <a:t>Don’t eat or drink in the lab.</a:t>
            </a:r>
            <a:endParaRPr lang="en-CA" i="1" dirty="0" smtClean="0"/>
          </a:p>
          <a:p>
            <a:pPr lvl="0"/>
            <a:r>
              <a:rPr lang="en-US" dirty="0" smtClean="0"/>
              <a:t>Don’t play mad scientist, haphazardly mixing chemicals.</a:t>
            </a:r>
            <a:endParaRPr lang="en-CA" i="1" dirty="0" smtClean="0"/>
          </a:p>
          <a:p>
            <a:pPr lvl="0"/>
            <a:r>
              <a:rPr lang="en-US" dirty="0" smtClean="0"/>
              <a:t>Inform teacher of any spills or accidents.  Clean up immediately.</a:t>
            </a:r>
            <a:endParaRPr lang="en-CA" i="1" dirty="0" smtClean="0"/>
          </a:p>
          <a:p>
            <a:endParaRPr lang="en-CA" dirty="0"/>
          </a:p>
        </p:txBody>
      </p:sp>
      <p:pic>
        <p:nvPicPr>
          <p:cNvPr id="33794" name="Picture 2" descr="http://geminigeek.com/wp-content/uploads/safety_first.jpg"/>
          <p:cNvPicPr>
            <a:picLocks noChangeAspect="1" noChangeArrowheads="1"/>
          </p:cNvPicPr>
          <p:nvPr/>
        </p:nvPicPr>
        <p:blipFill>
          <a:blip r:embed="rId2" cstate="print"/>
          <a:srcRect/>
          <a:stretch>
            <a:fillRect/>
          </a:stretch>
        </p:blipFill>
        <p:spPr bwMode="auto">
          <a:xfrm>
            <a:off x="6804248" y="404664"/>
            <a:ext cx="1872208" cy="1327633"/>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5669" y="350658"/>
            <a:ext cx="6629400" cy="2592288"/>
          </a:xfrm>
        </p:spPr>
        <p:txBody>
          <a:bodyPr>
            <a:normAutofit fontScale="90000"/>
          </a:bodyPr>
          <a:lstStyle/>
          <a:p>
            <a:r>
              <a:rPr lang="en-US" i="1" dirty="0" smtClean="0"/>
              <a:t/>
            </a:r>
            <a:br>
              <a:rPr lang="en-US" i="1" dirty="0" smtClean="0"/>
            </a:br>
            <a:r>
              <a:rPr lang="en-US" i="1" dirty="0" smtClean="0"/>
              <a:t/>
            </a:r>
            <a:br>
              <a:rPr lang="en-US" i="1" dirty="0" smtClean="0"/>
            </a:br>
            <a:r>
              <a:rPr lang="en-US" i="1" dirty="0" smtClean="0"/>
              <a:t/>
            </a:r>
            <a:br>
              <a:rPr lang="en-US" i="1" dirty="0" smtClean="0"/>
            </a:br>
            <a:r>
              <a:rPr lang="en-US" i="1" dirty="0" smtClean="0"/>
              <a:t/>
            </a:r>
            <a:br>
              <a:rPr lang="en-US" i="1" dirty="0" smtClean="0"/>
            </a:br>
            <a:r>
              <a:rPr lang="en-US" i="1" dirty="0" smtClean="0"/>
              <a:t/>
            </a:r>
            <a:br>
              <a:rPr lang="en-US" i="1" dirty="0" smtClean="0"/>
            </a:br>
            <a:r>
              <a:rPr lang="en-US" i="1" dirty="0" smtClean="0"/>
              <a:t/>
            </a:r>
            <a:br>
              <a:rPr lang="en-US" i="1" dirty="0" smtClean="0"/>
            </a:br>
            <a:r>
              <a:rPr lang="en-US" i="1" dirty="0" smtClean="0"/>
              <a:t/>
            </a:r>
            <a:br>
              <a:rPr lang="en-US" i="1" dirty="0" smtClean="0"/>
            </a:br>
            <a:r>
              <a:rPr lang="en-US" i="1" dirty="0" smtClean="0"/>
              <a:t/>
            </a:r>
            <a:br>
              <a:rPr lang="en-US" i="1" dirty="0" smtClean="0"/>
            </a:br>
            <a:r>
              <a:rPr lang="en-US" i="1" dirty="0" smtClean="0"/>
              <a:t/>
            </a:r>
            <a:br>
              <a:rPr lang="en-US" i="1" dirty="0" smtClean="0"/>
            </a:br>
            <a:r>
              <a:rPr lang="en-US" i="1" dirty="0" smtClean="0"/>
              <a:t>The </a:t>
            </a:r>
            <a:r>
              <a:rPr lang="en-US" i="1" dirty="0" smtClean="0"/>
              <a:t>Ontario Curriculum Grades 11 and 12 Science (2008</a:t>
            </a:r>
            <a:r>
              <a:rPr lang="en-US" i="1" dirty="0" smtClean="0"/>
              <a:t>) Expectations</a:t>
            </a:r>
            <a:r>
              <a:rPr lang="en-CA" i="1" dirty="0" smtClean="0"/>
              <a:t/>
            </a:r>
            <a:br>
              <a:rPr lang="en-CA" i="1" dirty="0" smtClean="0"/>
            </a:br>
            <a:endParaRPr lang="en-CA" dirty="0"/>
          </a:p>
        </p:txBody>
      </p:sp>
      <p:pic>
        <p:nvPicPr>
          <p:cNvPr id="1030" name="Picture 6" descr="C:\Users\Adele\AppData\Local\Temp\msohtmlclip1\01\clip_image002.png"/>
          <p:cNvPicPr>
            <a:picLocks noChangeAspect="1" noChangeArrowheads="1"/>
          </p:cNvPicPr>
          <p:nvPr/>
        </p:nvPicPr>
        <p:blipFill>
          <a:blip r:embed="rId2" cstate="print"/>
          <a:srcRect/>
          <a:stretch>
            <a:fillRect/>
          </a:stretch>
        </p:blipFill>
        <p:spPr bwMode="auto">
          <a:xfrm>
            <a:off x="4572000" y="3717032"/>
            <a:ext cx="3810583" cy="1988840"/>
          </a:xfrm>
          <a:prstGeom prst="rect">
            <a:avLst/>
          </a:prstGeom>
          <a:noFill/>
        </p:spPr>
      </p:pic>
      <p:pic>
        <p:nvPicPr>
          <p:cNvPr id="1029" name="Picture 5" descr="C:\Users\Adele\AppData\Local\Temp\msohtmlclip1\01\clip_image001.png"/>
          <p:cNvPicPr>
            <a:picLocks noChangeAspect="1" noChangeArrowheads="1"/>
          </p:cNvPicPr>
          <p:nvPr/>
        </p:nvPicPr>
        <p:blipFill>
          <a:blip r:embed="rId3" cstate="print"/>
          <a:srcRect/>
          <a:stretch>
            <a:fillRect/>
          </a:stretch>
        </p:blipFill>
        <p:spPr bwMode="auto">
          <a:xfrm>
            <a:off x="539552" y="3104964"/>
            <a:ext cx="3114299" cy="3348372"/>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Practical/society applications/implications</a:t>
            </a:r>
            <a:endParaRPr lang="en-CA" dirty="0"/>
          </a:p>
        </p:txBody>
      </p:sp>
      <p:sp>
        <p:nvSpPr>
          <p:cNvPr id="3" name="Content Placeholder 2"/>
          <p:cNvSpPr>
            <a:spLocks noGrp="1"/>
          </p:cNvSpPr>
          <p:nvPr>
            <p:ph idx="1"/>
          </p:nvPr>
        </p:nvSpPr>
        <p:spPr/>
        <p:txBody>
          <a:bodyPr>
            <a:normAutofit fontScale="47500" lnSpcReduction="20000"/>
          </a:bodyPr>
          <a:lstStyle/>
          <a:p>
            <a:pPr lvl="0">
              <a:buNone/>
            </a:pPr>
            <a:r>
              <a:rPr lang="en-US" sz="4500" dirty="0" smtClean="0"/>
              <a:t>Lesson 1</a:t>
            </a:r>
            <a:endParaRPr lang="en-CA" sz="4500" i="1" dirty="0" smtClean="0"/>
          </a:p>
          <a:p>
            <a:pPr lvl="1"/>
            <a:r>
              <a:rPr lang="en-US" sz="4500" dirty="0" smtClean="0"/>
              <a:t>Discuss stoichiometry in manufacturing, medicine, geologists (test for CaCO</a:t>
            </a:r>
            <a:r>
              <a:rPr lang="en-US" sz="4500" baseline="-25000" dirty="0" smtClean="0"/>
              <a:t>3</a:t>
            </a:r>
            <a:r>
              <a:rPr lang="en-US" sz="4500" dirty="0" smtClean="0"/>
              <a:t>), space (CO</a:t>
            </a:r>
            <a:r>
              <a:rPr lang="en-US" sz="4500" baseline="-25000" dirty="0" smtClean="0"/>
              <a:t>2 </a:t>
            </a:r>
            <a:r>
              <a:rPr lang="en-US" sz="4500" dirty="0" smtClean="0"/>
              <a:t>scrubbers), air bag inflation, catalytic converters, etc.</a:t>
            </a:r>
            <a:endParaRPr lang="en-CA" sz="4500" i="1" dirty="0" smtClean="0"/>
          </a:p>
          <a:p>
            <a:pPr lvl="1"/>
            <a:r>
              <a:rPr lang="en-US" sz="4500" dirty="0" smtClean="0"/>
              <a:t>Real world example with Smores activity.</a:t>
            </a:r>
            <a:endParaRPr lang="en-CA" sz="4500" i="1" dirty="0" smtClean="0"/>
          </a:p>
          <a:p>
            <a:pPr lvl="2">
              <a:buNone/>
            </a:pPr>
            <a:r>
              <a:rPr lang="en-US" sz="3000" u="sng" dirty="0" smtClean="0"/>
              <a:t>devacaf.caes.uga.edu/main/</a:t>
            </a:r>
            <a:r>
              <a:rPr lang="en-US" sz="3000" u="sng" dirty="0" err="1" smtClean="0"/>
              <a:t>lessonPlan</a:t>
            </a:r>
            <a:r>
              <a:rPr lang="en-US" sz="3000" u="sng" dirty="0" smtClean="0"/>
              <a:t>/SMoreLP.pdf   </a:t>
            </a:r>
            <a:endParaRPr lang="en-CA" sz="3000" i="1" dirty="0" smtClean="0"/>
          </a:p>
          <a:p>
            <a:pPr lvl="1"/>
            <a:r>
              <a:rPr lang="en-US" sz="4500" dirty="0" smtClean="0"/>
              <a:t>Assign an STSE project for the stoichiometry unit.  Use the curriculum documents in SCH3U D1.1 and D1.2 for topic ideas of how stoichiometry is present in the real world.  Students may choose a performance-based assessment from the following website: </a:t>
            </a:r>
            <a:r>
              <a:rPr lang="en-US" sz="4500" u="sng" dirty="0" smtClean="0">
                <a:hlinkClick r:id="rId2"/>
              </a:rPr>
              <a:t>http://www.emtech.net/Alternative_Assessment.html</a:t>
            </a:r>
            <a:r>
              <a:rPr lang="en-US" sz="4500" dirty="0" smtClean="0"/>
              <a:t> </a:t>
            </a:r>
            <a:endParaRPr lang="en-CA" sz="4500" i="1" dirty="0" smtClean="0"/>
          </a:p>
          <a:p>
            <a:pPr lvl="0">
              <a:buNone/>
            </a:pPr>
            <a:endParaRPr lang="en-US" sz="4500" dirty="0" smtClean="0"/>
          </a:p>
          <a:p>
            <a:pPr lvl="0">
              <a:buNone/>
            </a:pPr>
            <a:r>
              <a:rPr lang="en-US" sz="4500" dirty="0" smtClean="0"/>
              <a:t>Lesson </a:t>
            </a:r>
            <a:r>
              <a:rPr lang="en-US" sz="4500" dirty="0" smtClean="0"/>
              <a:t>7</a:t>
            </a:r>
            <a:endParaRPr lang="en-CA" sz="4500" i="1" dirty="0" smtClean="0"/>
          </a:p>
          <a:p>
            <a:pPr lvl="1"/>
            <a:r>
              <a:rPr lang="en-US" sz="4500" dirty="0" smtClean="0"/>
              <a:t>Show students the following slideshow of real world uses of stoichiometry: </a:t>
            </a:r>
            <a:r>
              <a:rPr lang="en-US" sz="4500" u="sng" dirty="0" smtClean="0">
                <a:hlinkClick r:id="rId3"/>
              </a:rPr>
              <a:t>http://www.wiziq.com/tutorial/73848-Chemistry-Stoichiometry-Real-Life-Stoichiometry</a:t>
            </a:r>
            <a:r>
              <a:rPr lang="en-US" sz="4500" dirty="0" smtClean="0"/>
              <a:t> </a:t>
            </a:r>
            <a:endParaRPr lang="en-CA" sz="4500" i="1" dirty="0" smtClean="0"/>
          </a:p>
          <a:p>
            <a:endParaRPr lang="en-CA"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Demos</a:t>
            </a:r>
            <a:endParaRPr lang="en-CA" dirty="0"/>
          </a:p>
        </p:txBody>
      </p:sp>
      <p:sp>
        <p:nvSpPr>
          <p:cNvPr id="3" name="Content Placeholder 2"/>
          <p:cNvSpPr>
            <a:spLocks noGrp="1"/>
          </p:cNvSpPr>
          <p:nvPr>
            <p:ph idx="1"/>
          </p:nvPr>
        </p:nvSpPr>
        <p:spPr/>
        <p:txBody>
          <a:bodyPr/>
          <a:lstStyle/>
          <a:p>
            <a:pPr lvl="0"/>
            <a:r>
              <a:rPr lang="en-US" dirty="0" smtClean="0"/>
              <a:t>Lesson 1: Film canister explosion of sodium bicarbonate and </a:t>
            </a:r>
            <a:r>
              <a:rPr lang="en-US" dirty="0" smtClean="0"/>
              <a:t>water</a:t>
            </a:r>
          </a:p>
          <a:p>
            <a:pPr lvl="0"/>
            <a:endParaRPr lang="en-CA" i="1" dirty="0" smtClean="0"/>
          </a:p>
          <a:p>
            <a:pPr lvl="0"/>
            <a:r>
              <a:rPr lang="en-US" dirty="0" smtClean="0"/>
              <a:t>Lesson 1: PEOE react KMnO</a:t>
            </a:r>
            <a:r>
              <a:rPr lang="en-US" baseline="-25000" dirty="0" smtClean="0"/>
              <a:t>4</a:t>
            </a:r>
            <a:r>
              <a:rPr lang="en-US" dirty="0" smtClean="0"/>
              <a:t> with </a:t>
            </a:r>
            <a:r>
              <a:rPr lang="en-US" dirty="0" smtClean="0"/>
              <a:t>NaHSO</a:t>
            </a:r>
            <a:r>
              <a:rPr lang="en-US" baseline="-25000" dirty="0" smtClean="0"/>
              <a:t>3</a:t>
            </a:r>
          </a:p>
          <a:p>
            <a:pPr lvl="0"/>
            <a:endParaRPr lang="en-CA" i="1" dirty="0" smtClean="0"/>
          </a:p>
          <a:p>
            <a:pPr lvl="0"/>
            <a:r>
              <a:rPr lang="en-US" dirty="0" smtClean="0"/>
              <a:t>Lesson 3: Titration using the Virtual </a:t>
            </a:r>
            <a:r>
              <a:rPr lang="en-US" dirty="0" err="1" smtClean="0"/>
              <a:t>Chem</a:t>
            </a:r>
            <a:r>
              <a:rPr lang="en-US" dirty="0" smtClean="0"/>
              <a:t> </a:t>
            </a:r>
            <a:r>
              <a:rPr lang="en-US" dirty="0" smtClean="0"/>
              <a:t>Lab</a:t>
            </a:r>
          </a:p>
          <a:p>
            <a:pPr lvl="0"/>
            <a:endParaRPr lang="en-CA" i="1" dirty="0" smtClean="0"/>
          </a:p>
          <a:p>
            <a:pPr lvl="0"/>
            <a:r>
              <a:rPr lang="en-US" dirty="0" smtClean="0"/>
              <a:t>Lesson 10: Mixed Reception murder mystery </a:t>
            </a:r>
            <a:endParaRPr lang="en-CA" i="1" dirty="0" smtClean="0"/>
          </a:p>
          <a:p>
            <a:endParaRPr lang="en-CA"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Fin</a:t>
            </a:r>
            <a:endParaRPr lang="en-CA" dirty="0"/>
          </a:p>
        </p:txBody>
      </p:sp>
      <p:sp>
        <p:nvSpPr>
          <p:cNvPr id="3" name="Subtitle 2"/>
          <p:cNvSpPr>
            <a:spLocks noGrp="1"/>
          </p:cNvSpPr>
          <p:nvPr>
            <p:ph type="subTitle" idx="1"/>
          </p:nvPr>
        </p:nvSpPr>
        <p:spPr/>
        <p:txBody>
          <a:bodyPr/>
          <a:lstStyle/>
          <a:p>
            <a:endParaRPr lang="en-C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FFC000"/>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12000"/>
              </a:lnSpc>
              <a:spcBef>
                <a:spcPts val="2400"/>
              </a:spcBef>
              <a:spcAft>
                <a:spcPts val="0"/>
              </a:spcAft>
            </a:pPr>
            <a:r>
              <a:rPr lang="en-CA" dirty="0" smtClean="0"/>
              <a:t/>
            </a:r>
            <a:br>
              <a:rPr lang="en-CA" dirty="0" smtClean="0"/>
            </a:br>
            <a:r>
              <a:rPr lang="en-CA" dirty="0" smtClean="0"/>
              <a:t>Overall Expectations</a:t>
            </a:r>
            <a:br>
              <a:rPr lang="en-CA" dirty="0" smtClean="0"/>
            </a:br>
            <a:r>
              <a:rPr lang="en-US" sz="1800" b="1" i="1" kern="0" dirty="0" smtClean="0">
                <a:solidFill>
                  <a:srgbClr val="246071"/>
                </a:solidFill>
                <a:latin typeface="Cambria"/>
                <a:ea typeface="Times New Roman"/>
                <a:cs typeface="Times New Roman"/>
              </a:rPr>
              <a:t>SCH3U-D. Quantities in Chemical Reactions</a:t>
            </a:r>
            <a:r>
              <a:rPr lang="en-CA" b="1" i="1" kern="0" dirty="0" smtClean="0">
                <a:solidFill>
                  <a:srgbClr val="246071"/>
                </a:solidFill>
                <a:latin typeface="Cambria"/>
                <a:ea typeface="Times New Roman"/>
                <a:cs typeface="Times New Roman"/>
              </a:rPr>
              <a:t/>
            </a:r>
            <a:br>
              <a:rPr lang="en-CA" b="1" i="1" kern="0" dirty="0" smtClean="0">
                <a:solidFill>
                  <a:srgbClr val="246071"/>
                </a:solidFill>
                <a:latin typeface="Cambria"/>
                <a:ea typeface="Times New Roman"/>
                <a:cs typeface="Times New Roman"/>
              </a:rPr>
            </a:br>
            <a:endParaRPr lang="en-CA" dirty="0"/>
          </a:p>
        </p:txBody>
      </p:sp>
      <p:sp>
        <p:nvSpPr>
          <p:cNvPr id="6" name="TextBox 5"/>
          <p:cNvSpPr txBox="1"/>
          <p:nvPr/>
        </p:nvSpPr>
        <p:spPr>
          <a:xfrm>
            <a:off x="611560" y="2060848"/>
            <a:ext cx="7704856" cy="4190891"/>
          </a:xfrm>
          <a:prstGeom prst="rect">
            <a:avLst/>
          </a:prstGeom>
          <a:noFill/>
        </p:spPr>
        <p:txBody>
          <a:bodyPr wrap="square" rtlCol="0">
            <a:spAutoFit/>
          </a:bodyPr>
          <a:lstStyle/>
          <a:p>
            <a:pPr marL="457200">
              <a:lnSpc>
                <a:spcPct val="120000"/>
              </a:lnSpc>
              <a:spcAft>
                <a:spcPts val="0"/>
              </a:spcAft>
            </a:pPr>
            <a:r>
              <a:rPr lang="en-US" sz="2000" b="1" i="1" dirty="0">
                <a:solidFill>
                  <a:srgbClr val="3691AA"/>
                </a:solidFill>
                <a:ea typeface="Times New Roman"/>
                <a:cs typeface="Times New Roman"/>
              </a:rPr>
              <a:t>D1.</a:t>
            </a:r>
            <a:r>
              <a:rPr lang="en-US" sz="2000" i="1" dirty="0" smtClean="0">
                <a:latin typeface="MyriadMM"/>
                <a:ea typeface="Times New Roman"/>
                <a:cs typeface="Times New Roman"/>
              </a:rPr>
              <a:t> </a:t>
            </a:r>
            <a:r>
              <a:rPr lang="en-CA" sz="2000" i="1" dirty="0" smtClean="0">
                <a:latin typeface="Palatino-Roman"/>
                <a:ea typeface="Times New Roman"/>
                <a:cs typeface="Palatino-Roman"/>
              </a:rPr>
              <a:t>analyse processes in the home, the workplace, and the environmental sector that use chemical quantities and calculations, and assess the importance of quantitative accuracy in industrial chemical processes;</a:t>
            </a:r>
          </a:p>
          <a:p>
            <a:pPr marL="457200">
              <a:lnSpc>
                <a:spcPct val="120000"/>
              </a:lnSpc>
              <a:spcAft>
                <a:spcPts val="0"/>
              </a:spcAft>
            </a:pPr>
            <a:endParaRPr lang="en-CA" sz="2000" i="1" dirty="0">
              <a:ea typeface="Times New Roman"/>
              <a:cs typeface="Times New Roman"/>
            </a:endParaRPr>
          </a:p>
          <a:p>
            <a:pPr marL="457200">
              <a:lnSpc>
                <a:spcPct val="120000"/>
              </a:lnSpc>
              <a:spcAft>
                <a:spcPts val="0"/>
              </a:spcAft>
            </a:pPr>
            <a:r>
              <a:rPr lang="en-US" sz="2000" b="1" i="1" dirty="0">
                <a:solidFill>
                  <a:srgbClr val="3691AA"/>
                </a:solidFill>
                <a:ea typeface="Times New Roman"/>
                <a:cs typeface="Times New Roman"/>
              </a:rPr>
              <a:t>D2.</a:t>
            </a:r>
            <a:r>
              <a:rPr lang="en-US" sz="2000" i="1" dirty="0" smtClean="0">
                <a:latin typeface="MyriadMM"/>
                <a:ea typeface="Times New Roman"/>
                <a:cs typeface="Times New Roman"/>
              </a:rPr>
              <a:t> </a:t>
            </a:r>
            <a:r>
              <a:rPr lang="en-CA" sz="2000" i="1" dirty="0" smtClean="0">
                <a:latin typeface="Palatino-Roman"/>
                <a:ea typeface="Times New Roman"/>
                <a:cs typeface="Palatino-Roman"/>
              </a:rPr>
              <a:t>investigate quantitative relationships in chemical reactions, and solve related problems;</a:t>
            </a:r>
          </a:p>
          <a:p>
            <a:pPr marL="457200">
              <a:lnSpc>
                <a:spcPct val="120000"/>
              </a:lnSpc>
              <a:spcAft>
                <a:spcPts val="0"/>
              </a:spcAft>
            </a:pPr>
            <a:endParaRPr lang="en-CA" sz="2000" i="1" dirty="0">
              <a:ea typeface="Times New Roman"/>
              <a:cs typeface="Times New Roman"/>
            </a:endParaRPr>
          </a:p>
          <a:p>
            <a:pPr marL="457200">
              <a:lnSpc>
                <a:spcPct val="120000"/>
              </a:lnSpc>
              <a:spcAft>
                <a:spcPts val="1000"/>
              </a:spcAft>
            </a:pPr>
            <a:r>
              <a:rPr lang="en-US" sz="2000" b="1" i="1" dirty="0">
                <a:solidFill>
                  <a:srgbClr val="3691AA"/>
                </a:solidFill>
                <a:ea typeface="Times New Roman"/>
                <a:cs typeface="Times New Roman"/>
              </a:rPr>
              <a:t>D3.</a:t>
            </a:r>
            <a:r>
              <a:rPr lang="en-US" sz="2000" i="1" dirty="0" smtClean="0">
                <a:latin typeface="MyriadMM"/>
                <a:ea typeface="Times New Roman"/>
                <a:cs typeface="Times New Roman"/>
              </a:rPr>
              <a:t> </a:t>
            </a:r>
            <a:r>
              <a:rPr lang="en-CA" sz="2000" i="1" dirty="0" smtClean="0">
                <a:latin typeface="Palatino-Roman"/>
                <a:ea typeface="Times New Roman"/>
                <a:cs typeface="Palatino-Roman"/>
              </a:rPr>
              <a:t>demonstrate an understanding of the mole concept and its significance to the quantitative analysis of chemical reactions.</a:t>
            </a:r>
            <a:endParaRPr lang="en-CA" sz="2000" i="1" dirty="0">
              <a:ea typeface="Times New Roman"/>
              <a:cs typeface="Times New Roman"/>
            </a:endParaRPr>
          </a:p>
          <a:p>
            <a:endParaRPr lang="en-C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Specific Expectations</a:t>
            </a:r>
            <a:br>
              <a:rPr lang="en-CA" dirty="0" smtClean="0"/>
            </a:br>
            <a:endParaRPr lang="en-CA" dirty="0"/>
          </a:p>
        </p:txBody>
      </p:sp>
      <p:sp>
        <p:nvSpPr>
          <p:cNvPr id="4" name="TextBox 3"/>
          <p:cNvSpPr txBox="1"/>
          <p:nvPr/>
        </p:nvSpPr>
        <p:spPr>
          <a:xfrm>
            <a:off x="323528" y="1628801"/>
            <a:ext cx="8352928" cy="5275290"/>
          </a:xfrm>
          <a:prstGeom prst="rect">
            <a:avLst/>
          </a:prstGeom>
          <a:noFill/>
        </p:spPr>
        <p:txBody>
          <a:bodyPr wrap="square" rtlCol="0">
            <a:spAutoFit/>
          </a:bodyPr>
          <a:lstStyle/>
          <a:p>
            <a:pPr>
              <a:lnSpc>
                <a:spcPct val="120000"/>
              </a:lnSpc>
              <a:spcAft>
                <a:spcPts val="0"/>
              </a:spcAft>
            </a:pPr>
            <a:r>
              <a:rPr lang="en-CA" sz="1200" dirty="0" smtClean="0"/>
              <a:t> </a:t>
            </a:r>
            <a:r>
              <a:rPr lang="en-US" sz="1200" b="1" i="1" dirty="0" smtClean="0">
                <a:solidFill>
                  <a:srgbClr val="3691AA"/>
                </a:solidFill>
                <a:ea typeface="Times New Roman"/>
                <a:cs typeface="Times New Roman"/>
              </a:rPr>
              <a:t>D1.1</a:t>
            </a:r>
            <a:r>
              <a:rPr lang="en-US" sz="1200" i="0" dirty="0" smtClean="0">
                <a:latin typeface="Cambria"/>
                <a:ea typeface="Times New Roman"/>
                <a:cs typeface="MyriadMM"/>
              </a:rPr>
              <a:t> </a:t>
            </a:r>
            <a:r>
              <a:rPr lang="en-US" sz="1200" i="0" dirty="0" err="1" smtClean="0">
                <a:latin typeface="Cambria"/>
                <a:ea typeface="Times New Roman"/>
                <a:cs typeface="Palatino-Roman"/>
              </a:rPr>
              <a:t>analyse</a:t>
            </a:r>
            <a:r>
              <a:rPr lang="en-US" sz="1200" i="0" dirty="0" smtClean="0">
                <a:latin typeface="Cambria"/>
                <a:ea typeface="Times New Roman"/>
                <a:cs typeface="Palatino-Roman"/>
              </a:rPr>
              <a:t> processes in the home, the workplace, and the environmental sector that involve the use of chemical quantities and calculations (e.g., mixing household cleaning solutions, calculating chemotherapy doses, monitoring pollen counts) [AI, C]</a:t>
            </a:r>
            <a:endParaRPr lang="en-CA" sz="1200" i="1" dirty="0">
              <a:ea typeface="Times New Roman"/>
              <a:cs typeface="Times New Roman"/>
            </a:endParaRPr>
          </a:p>
          <a:p>
            <a:pPr>
              <a:lnSpc>
                <a:spcPct val="120000"/>
              </a:lnSpc>
              <a:spcAft>
                <a:spcPts val="0"/>
              </a:spcAft>
            </a:pPr>
            <a:r>
              <a:rPr lang="en-US" sz="1200" i="0" dirty="0" smtClean="0">
                <a:latin typeface="Cambria"/>
                <a:ea typeface="Times New Roman"/>
                <a:cs typeface="Palatino-Roman"/>
              </a:rPr>
              <a:t> </a:t>
            </a:r>
            <a:endParaRPr lang="en-CA" sz="1200" i="1" dirty="0">
              <a:ea typeface="Times New Roman"/>
              <a:cs typeface="Times New Roman"/>
            </a:endParaRPr>
          </a:p>
          <a:p>
            <a:pPr>
              <a:lnSpc>
                <a:spcPct val="120000"/>
              </a:lnSpc>
              <a:spcAft>
                <a:spcPts val="0"/>
              </a:spcAft>
            </a:pPr>
            <a:r>
              <a:rPr lang="en-US" sz="1200" b="1" i="1" dirty="0">
                <a:solidFill>
                  <a:srgbClr val="3691AA"/>
                </a:solidFill>
                <a:ea typeface="Times New Roman"/>
                <a:cs typeface="Times New Roman"/>
              </a:rPr>
              <a:t>Sample issue:</a:t>
            </a:r>
            <a:r>
              <a:rPr lang="en-US" sz="1200" i="0" dirty="0" smtClean="0">
                <a:latin typeface="Cambria"/>
                <a:ea typeface="Times New Roman"/>
                <a:cs typeface="Palatino-BoldItalicOsF"/>
              </a:rPr>
              <a:t> </a:t>
            </a:r>
            <a:r>
              <a:rPr lang="en-US" sz="1200" i="0" dirty="0" smtClean="0">
                <a:latin typeface="Cambria"/>
                <a:ea typeface="Times New Roman"/>
                <a:cs typeface="Palatino-Roman"/>
              </a:rPr>
              <a:t>Health care professionals are expected to calculate dosages of prescription drugs accurately and safely. This requires precision in applying fractions, decimals, ratios, percentages, and metric conversions. Despite the care taken by health care professionals, improper medication use by patients accounts for about 30% of hospital emergency department visits.</a:t>
            </a:r>
            <a:endParaRPr lang="en-CA" sz="1200" i="1" dirty="0">
              <a:ea typeface="Times New Roman"/>
              <a:cs typeface="Times New Roman"/>
            </a:endParaRPr>
          </a:p>
          <a:p>
            <a:pPr>
              <a:lnSpc>
                <a:spcPct val="120000"/>
              </a:lnSpc>
              <a:spcAft>
                <a:spcPts val="0"/>
              </a:spcAft>
            </a:pPr>
            <a:r>
              <a:rPr lang="en-US" sz="1200" i="0" dirty="0" smtClean="0">
                <a:latin typeface="Cambria"/>
                <a:ea typeface="Times New Roman"/>
                <a:cs typeface="Palatino-Roman"/>
              </a:rPr>
              <a:t> </a:t>
            </a:r>
            <a:endParaRPr lang="en-CA" sz="1200" i="1" dirty="0">
              <a:ea typeface="Times New Roman"/>
              <a:cs typeface="Times New Roman"/>
            </a:endParaRPr>
          </a:p>
          <a:p>
            <a:pPr>
              <a:lnSpc>
                <a:spcPct val="120000"/>
              </a:lnSpc>
              <a:spcAft>
                <a:spcPts val="0"/>
              </a:spcAft>
            </a:pPr>
            <a:r>
              <a:rPr lang="en-US" sz="1200" b="1" i="1" dirty="0">
                <a:solidFill>
                  <a:srgbClr val="3691AA"/>
                </a:solidFill>
                <a:ea typeface="Times New Roman"/>
                <a:cs typeface="Times New Roman"/>
              </a:rPr>
              <a:t>Sample questions</a:t>
            </a:r>
            <a:r>
              <a:rPr lang="en-US" sz="1200" i="0" dirty="0" smtClean="0">
                <a:latin typeface="Cambria"/>
                <a:ea typeface="Times New Roman"/>
                <a:cs typeface="Palatino-BoldItalicOsF"/>
              </a:rPr>
              <a:t>: </a:t>
            </a:r>
            <a:r>
              <a:rPr lang="en-US" sz="1200" i="0" dirty="0" smtClean="0">
                <a:latin typeface="Cambria"/>
                <a:ea typeface="Times New Roman"/>
                <a:cs typeface="Palatino-Roman"/>
              </a:rPr>
              <a:t>Why is baking powder used in cake batter? What happens when too much or too little of that ingredient is used? Why might two people on the same drug regimen not necessarily take the same dosage to treat the same illness? How are carbon dioxide emissions calculated and why are they monitored?</a:t>
            </a:r>
          </a:p>
          <a:p>
            <a:pPr>
              <a:lnSpc>
                <a:spcPct val="120000"/>
              </a:lnSpc>
              <a:spcAft>
                <a:spcPts val="0"/>
              </a:spcAft>
            </a:pPr>
            <a:endParaRPr lang="en-US" sz="1200" dirty="0">
              <a:latin typeface="Cambria"/>
              <a:ea typeface="Times New Roman"/>
              <a:cs typeface="Times New Roman"/>
            </a:endParaRPr>
          </a:p>
          <a:p>
            <a:r>
              <a:rPr lang="en-US" sz="1200" b="1" i="1" dirty="0"/>
              <a:t>D1.2</a:t>
            </a:r>
            <a:r>
              <a:rPr lang="en-US" sz="1200" dirty="0"/>
              <a:t> assess, on the basis of research, the importance of quantitative accuracy in industrial chemical processes and the potential impact on the environment if quantitative accuracy is not observed [IP, PR, AI, C]</a:t>
            </a:r>
            <a:endParaRPr lang="en-CA" sz="1200" i="1" dirty="0"/>
          </a:p>
          <a:p>
            <a:r>
              <a:rPr lang="en-US" sz="1200" dirty="0"/>
              <a:t> </a:t>
            </a:r>
            <a:endParaRPr lang="en-CA" sz="1200" i="1" dirty="0"/>
          </a:p>
          <a:p>
            <a:r>
              <a:rPr lang="en-US" sz="1200" b="1" i="1" dirty="0"/>
              <a:t>Sample issue:</a:t>
            </a:r>
            <a:r>
              <a:rPr lang="en-US" sz="1200" dirty="0"/>
              <a:t> Errors in quantitative accuracy have played a role in many industrial chemical disasters worldwide. Failing to adjust the quantities of chemicals needed to produce different batch sizes of a product have created runaway reactions, resulting in huge explosions. Such industrial accidents can have devastating short and long-term effects on the environment.</a:t>
            </a:r>
            <a:endParaRPr lang="en-CA" sz="1200" i="1" dirty="0"/>
          </a:p>
          <a:p>
            <a:r>
              <a:rPr lang="en-US" sz="1200" dirty="0"/>
              <a:t> </a:t>
            </a:r>
            <a:endParaRPr lang="en-CA" sz="1200" i="1" dirty="0"/>
          </a:p>
          <a:p>
            <a:r>
              <a:rPr lang="en-US" sz="1200" b="1" i="1" dirty="0"/>
              <a:t>Sample questions:</a:t>
            </a:r>
            <a:r>
              <a:rPr lang="en-US" sz="1200" dirty="0"/>
              <a:t> Why is it important to use the correct salt-sand mix on highways during winter storms? Why is it important to correctly measure the chemicals used in water treatment plants? How might incorrect measurements affect the environment? How and why are environmental contaminants monitored in soil, water, and air around a chemical manufacturing plant? </a:t>
            </a:r>
            <a:endParaRPr lang="en-CA" sz="1200" i="1" dirty="0"/>
          </a:p>
          <a:p>
            <a:pPr>
              <a:lnSpc>
                <a:spcPct val="120000"/>
              </a:lnSpc>
              <a:spcAft>
                <a:spcPts val="0"/>
              </a:spcAft>
            </a:pPr>
            <a:endParaRPr lang="en-CA" sz="2000" i="1" dirty="0">
              <a:ea typeface="Times New Roman"/>
              <a:cs typeface="Times New Roman"/>
            </a:endParaRPr>
          </a:p>
          <a:p>
            <a:endParaRPr lang="en-CA"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Specific </a:t>
            </a:r>
            <a:r>
              <a:rPr lang="en-CA" dirty="0" err="1" smtClean="0"/>
              <a:t>Expectatoins</a:t>
            </a:r>
            <a:endParaRPr lang="en-CA" dirty="0"/>
          </a:p>
        </p:txBody>
      </p:sp>
      <p:sp>
        <p:nvSpPr>
          <p:cNvPr id="3" name="TextBox 2"/>
          <p:cNvSpPr txBox="1"/>
          <p:nvPr/>
        </p:nvSpPr>
        <p:spPr>
          <a:xfrm>
            <a:off x="323528" y="1844824"/>
            <a:ext cx="8352928" cy="4922886"/>
          </a:xfrm>
          <a:prstGeom prst="rect">
            <a:avLst/>
          </a:prstGeom>
          <a:noFill/>
        </p:spPr>
        <p:txBody>
          <a:bodyPr wrap="square" rtlCol="0">
            <a:spAutoFit/>
          </a:bodyPr>
          <a:lstStyle/>
          <a:p>
            <a:pPr>
              <a:lnSpc>
                <a:spcPct val="120000"/>
              </a:lnSpc>
              <a:spcAft>
                <a:spcPts val="0"/>
              </a:spcAft>
            </a:pPr>
            <a:r>
              <a:rPr lang="en-US" sz="1400" b="1" i="1" dirty="0" smtClean="0">
                <a:solidFill>
                  <a:srgbClr val="3691AA"/>
                </a:solidFill>
                <a:ea typeface="Times New Roman"/>
                <a:cs typeface="Times New Roman"/>
              </a:rPr>
              <a:t>D2.1</a:t>
            </a:r>
            <a:r>
              <a:rPr lang="en-US" sz="1400" i="0" dirty="0" smtClean="0">
                <a:latin typeface="Cambria"/>
                <a:ea typeface="Times New Roman"/>
                <a:cs typeface="MyriadMM"/>
              </a:rPr>
              <a:t> </a:t>
            </a:r>
            <a:r>
              <a:rPr lang="en-US" sz="1400" i="0" dirty="0" smtClean="0">
                <a:latin typeface="Cambria"/>
                <a:ea typeface="Times New Roman"/>
                <a:cs typeface="Palatino-Roman"/>
              </a:rPr>
              <a:t>use appropriate terminology related to quantities in chemical reactions, including, but not limited to: </a:t>
            </a:r>
            <a:r>
              <a:rPr lang="en-US" sz="1400" i="0" dirty="0" smtClean="0">
                <a:latin typeface="Cambria"/>
                <a:ea typeface="Times New Roman"/>
                <a:cs typeface="Palatino-Italic"/>
              </a:rPr>
              <a:t>stoichiometry, percentage yield, limiting reagent, mole, </a:t>
            </a:r>
            <a:r>
              <a:rPr lang="en-US" sz="1400" i="0" dirty="0" smtClean="0">
                <a:latin typeface="Cambria"/>
                <a:ea typeface="Times New Roman"/>
                <a:cs typeface="Palatino-Roman"/>
              </a:rPr>
              <a:t>and </a:t>
            </a:r>
            <a:r>
              <a:rPr lang="en-US" sz="1400" i="0" dirty="0" smtClean="0">
                <a:latin typeface="Cambria"/>
                <a:ea typeface="Times New Roman"/>
                <a:cs typeface="Palatino-Italic"/>
              </a:rPr>
              <a:t>atomic mass </a:t>
            </a:r>
            <a:r>
              <a:rPr lang="en-US" sz="1400" i="0" dirty="0" smtClean="0">
                <a:latin typeface="Cambria"/>
                <a:ea typeface="Times New Roman"/>
                <a:cs typeface="Palatino-Roman"/>
              </a:rPr>
              <a:t>[C]</a:t>
            </a:r>
            <a:r>
              <a:rPr lang="en-US" sz="1400" i="0" dirty="0" smtClean="0">
                <a:latin typeface="Cambria"/>
                <a:ea typeface="Times New Roman"/>
                <a:cs typeface="Times New Roman"/>
              </a:rPr>
              <a:t> </a:t>
            </a:r>
            <a:endParaRPr lang="en-CA" sz="1400" i="1" dirty="0">
              <a:ea typeface="Times New Roman"/>
              <a:cs typeface="Times New Roman"/>
            </a:endParaRPr>
          </a:p>
          <a:p>
            <a:pPr>
              <a:lnSpc>
                <a:spcPct val="120000"/>
              </a:lnSpc>
              <a:spcAft>
                <a:spcPts val="0"/>
              </a:spcAft>
            </a:pPr>
            <a:r>
              <a:rPr lang="en-US" sz="1400" i="0" dirty="0" smtClean="0">
                <a:latin typeface="Cambria"/>
                <a:ea typeface="Times New Roman"/>
                <a:cs typeface="Times New Roman"/>
              </a:rPr>
              <a:t> </a:t>
            </a:r>
            <a:endParaRPr lang="en-CA" sz="1400" i="1" dirty="0">
              <a:ea typeface="Times New Roman"/>
              <a:cs typeface="Times New Roman"/>
            </a:endParaRPr>
          </a:p>
          <a:p>
            <a:pPr>
              <a:lnSpc>
                <a:spcPct val="120000"/>
              </a:lnSpc>
              <a:spcAft>
                <a:spcPts val="0"/>
              </a:spcAft>
            </a:pPr>
            <a:r>
              <a:rPr lang="en-US" sz="1400" b="1" i="1" dirty="0">
                <a:solidFill>
                  <a:srgbClr val="3691AA"/>
                </a:solidFill>
                <a:ea typeface="Times New Roman"/>
                <a:cs typeface="Times New Roman"/>
              </a:rPr>
              <a:t>D2.3</a:t>
            </a:r>
            <a:r>
              <a:rPr lang="en-US" sz="1400" i="0" dirty="0" smtClean="0">
                <a:latin typeface="Cambria"/>
                <a:ea typeface="Times New Roman"/>
                <a:cs typeface="MyriadMM"/>
              </a:rPr>
              <a:t> </a:t>
            </a:r>
            <a:r>
              <a:rPr lang="en-US" sz="1400" i="0" dirty="0" smtClean="0">
                <a:latin typeface="Cambria"/>
                <a:ea typeface="Times New Roman"/>
                <a:cs typeface="Palatino-Roman"/>
              </a:rPr>
              <a:t>solve problems related to quantities in chemical reactions by performing calculations involving quantities in moles, number of particles, and atomic mass [AI]</a:t>
            </a:r>
            <a:r>
              <a:rPr lang="en-US" sz="1400" i="0" dirty="0" smtClean="0">
                <a:latin typeface="Cambria"/>
                <a:ea typeface="Times New Roman"/>
                <a:cs typeface="Times New Roman"/>
              </a:rPr>
              <a:t> </a:t>
            </a:r>
            <a:endParaRPr lang="en-CA" sz="1400" i="1" dirty="0">
              <a:ea typeface="Times New Roman"/>
              <a:cs typeface="Times New Roman"/>
            </a:endParaRPr>
          </a:p>
          <a:p>
            <a:pPr>
              <a:lnSpc>
                <a:spcPct val="120000"/>
              </a:lnSpc>
              <a:spcAft>
                <a:spcPts val="0"/>
              </a:spcAft>
            </a:pPr>
            <a:r>
              <a:rPr lang="en-US" sz="1400" i="0" dirty="0" smtClean="0">
                <a:latin typeface="Cambria"/>
                <a:ea typeface="Times New Roman"/>
                <a:cs typeface="Times New Roman"/>
              </a:rPr>
              <a:t> </a:t>
            </a:r>
            <a:endParaRPr lang="en-CA" sz="1400" i="1" dirty="0">
              <a:ea typeface="Times New Roman"/>
              <a:cs typeface="Times New Roman"/>
            </a:endParaRPr>
          </a:p>
          <a:p>
            <a:pPr>
              <a:lnSpc>
                <a:spcPct val="120000"/>
              </a:lnSpc>
              <a:spcAft>
                <a:spcPts val="0"/>
              </a:spcAft>
            </a:pPr>
            <a:r>
              <a:rPr lang="en-US" sz="1400" b="1" i="1" dirty="0">
                <a:solidFill>
                  <a:srgbClr val="3691AA"/>
                </a:solidFill>
                <a:ea typeface="Times New Roman"/>
                <a:cs typeface="Times New Roman"/>
              </a:rPr>
              <a:t>D2.5</a:t>
            </a:r>
            <a:r>
              <a:rPr lang="en-US" sz="1400" i="0" dirty="0" smtClean="0">
                <a:latin typeface="Cambria"/>
                <a:ea typeface="Times New Roman"/>
                <a:cs typeface="MyriadMM"/>
              </a:rPr>
              <a:t> </a:t>
            </a:r>
            <a:r>
              <a:rPr lang="en-US" sz="1400" i="0" dirty="0" smtClean="0">
                <a:latin typeface="Cambria"/>
                <a:ea typeface="Times New Roman"/>
                <a:cs typeface="Palatino-Roman"/>
              </a:rPr>
              <a:t>calculate the corresponding mass, or quantity in moles or molecules, for any given reactant or product in a balanced chemical equation as well as for any other reactant or product in the chemical reaction [AI]</a:t>
            </a:r>
            <a:r>
              <a:rPr lang="en-US" sz="1400" i="0" dirty="0" smtClean="0">
                <a:latin typeface="Cambria"/>
                <a:ea typeface="Times New Roman"/>
                <a:cs typeface="Times New Roman"/>
              </a:rPr>
              <a:t> </a:t>
            </a:r>
            <a:endParaRPr lang="en-CA" sz="1400" i="1" dirty="0">
              <a:ea typeface="Times New Roman"/>
              <a:cs typeface="Times New Roman"/>
            </a:endParaRPr>
          </a:p>
          <a:p>
            <a:pPr>
              <a:lnSpc>
                <a:spcPct val="120000"/>
              </a:lnSpc>
              <a:spcAft>
                <a:spcPts val="0"/>
              </a:spcAft>
            </a:pPr>
            <a:r>
              <a:rPr lang="en-US" sz="1400" i="0" dirty="0" smtClean="0">
                <a:latin typeface="Cambria"/>
                <a:ea typeface="Times New Roman"/>
                <a:cs typeface="Times New Roman"/>
              </a:rPr>
              <a:t> </a:t>
            </a:r>
            <a:endParaRPr lang="en-CA" sz="1400" i="1" dirty="0">
              <a:ea typeface="Times New Roman"/>
              <a:cs typeface="Times New Roman"/>
            </a:endParaRPr>
          </a:p>
          <a:p>
            <a:pPr>
              <a:lnSpc>
                <a:spcPct val="120000"/>
              </a:lnSpc>
              <a:spcAft>
                <a:spcPts val="0"/>
              </a:spcAft>
            </a:pPr>
            <a:r>
              <a:rPr lang="en-US" sz="1400" b="1" i="1" dirty="0">
                <a:solidFill>
                  <a:srgbClr val="3691AA"/>
                </a:solidFill>
                <a:ea typeface="Times New Roman"/>
                <a:cs typeface="Times New Roman"/>
              </a:rPr>
              <a:t>D2.6</a:t>
            </a:r>
            <a:r>
              <a:rPr lang="en-US" sz="1400" i="0" dirty="0" smtClean="0">
                <a:latin typeface="Cambria"/>
                <a:ea typeface="Times New Roman"/>
                <a:cs typeface="MyriadMM"/>
              </a:rPr>
              <a:t> </a:t>
            </a:r>
            <a:r>
              <a:rPr lang="en-US" sz="1400" i="0" dirty="0" smtClean="0">
                <a:latin typeface="Cambria"/>
                <a:ea typeface="Times New Roman"/>
                <a:cs typeface="Palatino-Roman"/>
              </a:rPr>
              <a:t>solve problems related to quantities in chemical reactions by performing calculations involving percentage yield and limiting reagents [AI]</a:t>
            </a:r>
            <a:endParaRPr lang="en-CA" sz="1400" i="1" dirty="0">
              <a:ea typeface="Times New Roman"/>
              <a:cs typeface="Times New Roman"/>
            </a:endParaRPr>
          </a:p>
          <a:p>
            <a:pPr>
              <a:lnSpc>
                <a:spcPct val="120000"/>
              </a:lnSpc>
              <a:spcAft>
                <a:spcPts val="0"/>
              </a:spcAft>
            </a:pPr>
            <a:r>
              <a:rPr lang="en-US" sz="1400" i="0" dirty="0" smtClean="0">
                <a:latin typeface="Cambria"/>
                <a:ea typeface="Times New Roman"/>
                <a:cs typeface="Palatino-Roman"/>
              </a:rPr>
              <a:t> </a:t>
            </a:r>
            <a:endParaRPr lang="en-CA" sz="1400" i="1" dirty="0">
              <a:ea typeface="Times New Roman"/>
              <a:cs typeface="Times New Roman"/>
            </a:endParaRPr>
          </a:p>
          <a:p>
            <a:pPr>
              <a:lnSpc>
                <a:spcPct val="120000"/>
              </a:lnSpc>
              <a:spcAft>
                <a:spcPts val="0"/>
              </a:spcAft>
            </a:pPr>
            <a:r>
              <a:rPr lang="en-US" sz="1400" b="1" i="1" dirty="0">
                <a:solidFill>
                  <a:srgbClr val="3691AA"/>
                </a:solidFill>
                <a:ea typeface="Times New Roman"/>
                <a:cs typeface="Times New Roman"/>
              </a:rPr>
              <a:t>D2.7</a:t>
            </a:r>
            <a:r>
              <a:rPr lang="en-US" sz="1400" i="0" dirty="0" smtClean="0">
                <a:latin typeface="Cambria"/>
                <a:ea typeface="Times New Roman"/>
                <a:cs typeface="MyriadMM"/>
              </a:rPr>
              <a:t> </a:t>
            </a:r>
            <a:r>
              <a:rPr lang="en-US" sz="1400" i="0" dirty="0" smtClean="0">
                <a:latin typeface="Cambria"/>
                <a:ea typeface="Times New Roman"/>
                <a:cs typeface="Palatino-Roman"/>
              </a:rPr>
              <a:t>conduct an inquiry to determine the actual yield, theoretical yield, and percentage yield of the products of a chemical reaction.... assess the effectiveness of the procedure, and suggest sources of experimental error [PR, AI]</a:t>
            </a:r>
            <a:r>
              <a:rPr lang="en-US" sz="1400" i="0" dirty="0" smtClean="0">
                <a:latin typeface="Cambria"/>
                <a:ea typeface="Times New Roman"/>
                <a:cs typeface="Times New Roman"/>
              </a:rPr>
              <a:t> </a:t>
            </a:r>
            <a:endParaRPr lang="en-CA" sz="1400" i="1" dirty="0">
              <a:ea typeface="Times New Roman"/>
              <a:cs typeface="Times New Roman"/>
            </a:endParaRPr>
          </a:p>
          <a:p>
            <a:pPr>
              <a:lnSpc>
                <a:spcPct val="120000"/>
              </a:lnSpc>
              <a:spcAft>
                <a:spcPts val="0"/>
              </a:spcAft>
            </a:pPr>
            <a:r>
              <a:rPr lang="en-US" sz="1400" i="0" dirty="0" smtClean="0">
                <a:latin typeface="Cambria"/>
                <a:ea typeface="Times New Roman"/>
                <a:cs typeface="Times New Roman"/>
              </a:rPr>
              <a:t> </a:t>
            </a:r>
            <a:endParaRPr lang="en-CA" sz="1400" i="1" dirty="0">
              <a:ea typeface="Times New Roman"/>
              <a:cs typeface="Times New Roman"/>
            </a:endParaRPr>
          </a:p>
          <a:p>
            <a:pPr>
              <a:lnSpc>
                <a:spcPct val="120000"/>
              </a:lnSpc>
              <a:spcAft>
                <a:spcPts val="0"/>
              </a:spcAft>
            </a:pPr>
            <a:r>
              <a:rPr lang="en-US" sz="1400" b="1" i="1" dirty="0">
                <a:solidFill>
                  <a:srgbClr val="3691AA"/>
                </a:solidFill>
                <a:ea typeface="Times New Roman"/>
                <a:cs typeface="Times New Roman"/>
              </a:rPr>
              <a:t>D3.4</a:t>
            </a:r>
            <a:r>
              <a:rPr lang="en-US" sz="1400" i="0" dirty="0" smtClean="0">
                <a:latin typeface="Cambria"/>
                <a:ea typeface="Times New Roman"/>
                <a:cs typeface="MyriadMM"/>
              </a:rPr>
              <a:t> </a:t>
            </a:r>
            <a:r>
              <a:rPr lang="en-US" sz="1400" i="0" dirty="0" smtClean="0">
                <a:latin typeface="Cambria"/>
                <a:ea typeface="Times New Roman"/>
                <a:cs typeface="Palatino-Roman"/>
              </a:rPr>
              <a:t>explain the quantitative relationships expressed in a balanced chemical equation, using appropriate units of measure (e.g., moles, grams, atoms, ions, molecules)</a:t>
            </a:r>
            <a:r>
              <a:rPr lang="en-US" sz="1400" i="0" dirty="0" smtClean="0">
                <a:latin typeface="Cambria"/>
                <a:ea typeface="Times New Roman"/>
                <a:cs typeface="Times New Roman"/>
              </a:rPr>
              <a:t> </a:t>
            </a:r>
            <a:endParaRPr lang="en-CA" sz="1400" i="1" dirty="0">
              <a:ea typeface="Times New Roman"/>
              <a:cs typeface="Times New Roman"/>
            </a:endParaRPr>
          </a:p>
          <a:p>
            <a:endParaRPr lang="en-CA" sz="115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Stoichiometry Concept Summary</a:t>
            </a:r>
            <a:endParaRPr lang="en-CA" dirty="0"/>
          </a:p>
        </p:txBody>
      </p:sp>
      <p:sp>
        <p:nvSpPr>
          <p:cNvPr id="3" name="Content Placeholder 2"/>
          <p:cNvSpPr>
            <a:spLocks noGrp="1"/>
          </p:cNvSpPr>
          <p:nvPr>
            <p:ph idx="1"/>
          </p:nvPr>
        </p:nvSpPr>
        <p:spPr>
          <a:xfrm>
            <a:off x="611560" y="1700808"/>
            <a:ext cx="8075240" cy="4392488"/>
          </a:xfrm>
        </p:spPr>
        <p:txBody>
          <a:bodyPr>
            <a:noAutofit/>
          </a:bodyPr>
          <a:lstStyle/>
          <a:p>
            <a:pPr lvl="0"/>
            <a:r>
              <a:rPr lang="en-US" sz="1800" dirty="0" smtClean="0"/>
              <a:t>Stoichiometry describes the quantitative relationships between reactants and products in chemical reactions. </a:t>
            </a:r>
            <a:endParaRPr lang="en-CA" sz="1800" i="1" dirty="0" smtClean="0"/>
          </a:p>
          <a:p>
            <a:pPr lvl="0"/>
            <a:r>
              <a:rPr lang="en-US" sz="1800" dirty="0" smtClean="0"/>
              <a:t>Mole ratios are used to determine the quantities of one or more substances involved in the reaction.  The ratio is found from the coefficients in a balanced chemical equation</a:t>
            </a:r>
            <a:r>
              <a:rPr lang="en-US" sz="1800" dirty="0" smtClean="0"/>
              <a:t>.</a:t>
            </a:r>
          </a:p>
          <a:p>
            <a:pPr lvl="0"/>
            <a:endParaRPr lang="en-US" sz="1800" dirty="0" smtClean="0"/>
          </a:p>
          <a:p>
            <a:pPr>
              <a:buNone/>
            </a:pPr>
            <a:r>
              <a:rPr lang="en-US" sz="1800" b="1" dirty="0" smtClean="0"/>
              <a:t>Three basic steps to solving stoichiometry problems:</a:t>
            </a:r>
            <a:endParaRPr lang="en-CA" sz="1800" b="1" i="1" dirty="0" smtClean="0"/>
          </a:p>
          <a:p>
            <a:pPr lvl="1"/>
            <a:r>
              <a:rPr lang="en-US" sz="1400" b="1" dirty="0" smtClean="0"/>
              <a:t>Change what you are given into moles.</a:t>
            </a:r>
            <a:endParaRPr lang="en-CA" sz="1400" b="1" i="1" dirty="0" smtClean="0"/>
          </a:p>
          <a:p>
            <a:pPr lvl="1"/>
            <a:r>
              <a:rPr lang="en-US" sz="1400" b="1" dirty="0" smtClean="0"/>
              <a:t>Use a mole ratio based on the coefficients in the balanced chemical reaction.</a:t>
            </a:r>
            <a:endParaRPr lang="en-CA" sz="1400" b="1" i="1" dirty="0" smtClean="0"/>
          </a:p>
          <a:p>
            <a:pPr lvl="1"/>
            <a:r>
              <a:rPr lang="en-US" sz="1400" b="1" dirty="0" smtClean="0"/>
              <a:t>Change to the units needed for the answer</a:t>
            </a:r>
            <a:r>
              <a:rPr lang="en-US" sz="1400" b="1" dirty="0" smtClean="0"/>
              <a:t>.</a:t>
            </a:r>
            <a:endParaRPr lang="en-CA" sz="1400" b="1" i="1" dirty="0" smtClean="0"/>
          </a:p>
          <a:p>
            <a:pPr lvl="0"/>
            <a:endParaRPr lang="en-US" sz="1800" dirty="0" smtClean="0"/>
          </a:p>
          <a:p>
            <a:pPr lvl="0"/>
            <a:r>
              <a:rPr lang="en-US" sz="1800" dirty="0" smtClean="0"/>
              <a:t>The </a:t>
            </a:r>
            <a:r>
              <a:rPr lang="en-US" sz="1800" dirty="0" smtClean="0"/>
              <a:t>limiting reactant is consumed completely in a reaction.</a:t>
            </a:r>
            <a:endParaRPr lang="en-CA" sz="1800" i="1" dirty="0" smtClean="0"/>
          </a:p>
          <a:p>
            <a:pPr lvl="0"/>
            <a:r>
              <a:rPr lang="en-US" sz="1800" dirty="0" smtClean="0"/>
              <a:t>The theoretical yield is the amount of produce that can be formed from a given amount of limiting reactant. The actual yield is the amount of product collected from experimental data. </a:t>
            </a:r>
            <a:endParaRPr lang="en-CA" sz="1800" i="1" dirty="0" smtClean="0"/>
          </a:p>
          <a:p>
            <a:pPr lvl="0"/>
            <a:r>
              <a:rPr lang="en-US" sz="1800" dirty="0" smtClean="0"/>
              <a:t>Percentage yield is a measure of the efficiency of a reaction.  It is the actual yield divided by the theoretical yield, multiplied by 100. </a:t>
            </a:r>
            <a:endParaRPr lang="en-CA" sz="1800" i="1" dirty="0" smtClean="0"/>
          </a:p>
          <a:p>
            <a:endParaRPr lang="en-CA" sz="1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Lesson Sequence</a:t>
            </a:r>
            <a:endParaRPr lang="en-CA" dirty="0"/>
          </a:p>
        </p:txBody>
      </p:sp>
      <p:sp>
        <p:nvSpPr>
          <p:cNvPr id="3" name="Content Placeholder 2"/>
          <p:cNvSpPr>
            <a:spLocks noGrp="1"/>
          </p:cNvSpPr>
          <p:nvPr>
            <p:ph idx="1"/>
          </p:nvPr>
        </p:nvSpPr>
        <p:spPr>
          <a:xfrm>
            <a:off x="683568" y="1988841"/>
            <a:ext cx="8003232" cy="4392488"/>
          </a:xfrm>
        </p:spPr>
        <p:txBody>
          <a:bodyPr>
            <a:noAutofit/>
          </a:bodyPr>
          <a:lstStyle/>
          <a:p>
            <a:pPr lvl="0"/>
            <a:r>
              <a:rPr lang="en-US" sz="2400" i="1" dirty="0" smtClean="0"/>
              <a:t>LESSON 1 Defining Stoichiometry</a:t>
            </a:r>
            <a:endParaRPr lang="en-CA" sz="2400" i="1" dirty="0" smtClean="0"/>
          </a:p>
          <a:p>
            <a:pPr lvl="0"/>
            <a:r>
              <a:rPr lang="en-US" sz="2400" i="1" dirty="0" smtClean="0"/>
              <a:t>LESSON 2 Stoichiometry Calculations</a:t>
            </a:r>
            <a:endParaRPr lang="en-CA" sz="2400" i="1" dirty="0" smtClean="0"/>
          </a:p>
          <a:p>
            <a:pPr lvl="0"/>
            <a:r>
              <a:rPr lang="en-US" sz="2400" i="1" dirty="0" smtClean="0"/>
              <a:t>LESSON 3 Stoichiometry Lab Prep</a:t>
            </a:r>
            <a:endParaRPr lang="en-CA" sz="2400" i="1" dirty="0" smtClean="0"/>
          </a:p>
          <a:p>
            <a:pPr lvl="0"/>
            <a:r>
              <a:rPr lang="en-US" sz="2400" i="1" dirty="0" smtClean="0"/>
              <a:t>LESSON 4 Stoichiometry Lab</a:t>
            </a:r>
            <a:endParaRPr lang="en-CA" sz="2400" i="1" dirty="0" smtClean="0"/>
          </a:p>
          <a:p>
            <a:pPr lvl="0"/>
            <a:r>
              <a:rPr lang="en-US" sz="2400" i="1" dirty="0" smtClean="0"/>
              <a:t>LESSON 5 Solve Stoichiometry Problems</a:t>
            </a:r>
            <a:endParaRPr lang="en-CA" sz="2400" i="1" dirty="0" smtClean="0"/>
          </a:p>
          <a:p>
            <a:pPr lvl="0"/>
            <a:r>
              <a:rPr lang="en-US" sz="2400" i="1" dirty="0" smtClean="0"/>
              <a:t>LESSON 6 Stoichiometry Web Site Review</a:t>
            </a:r>
            <a:endParaRPr lang="en-CA" sz="2400" i="1" dirty="0" smtClean="0"/>
          </a:p>
          <a:p>
            <a:pPr lvl="0"/>
            <a:r>
              <a:rPr lang="en-US" sz="2400" i="1" dirty="0" smtClean="0"/>
              <a:t>LESSON 7 Limiting Reactants and Percent Yield</a:t>
            </a:r>
            <a:endParaRPr lang="en-CA" sz="2400" i="1" dirty="0" smtClean="0"/>
          </a:p>
          <a:p>
            <a:pPr lvl="0"/>
            <a:r>
              <a:rPr lang="en-US" sz="2400" i="1" dirty="0" smtClean="0"/>
              <a:t>LESSON 8 Limiting/Excess Reactants and Percent Yield Lab</a:t>
            </a:r>
            <a:endParaRPr lang="en-CA" sz="2400" i="1" dirty="0" smtClean="0"/>
          </a:p>
          <a:p>
            <a:pPr lvl="0"/>
            <a:r>
              <a:rPr lang="en-US" sz="2400" i="1" dirty="0" smtClean="0"/>
              <a:t>LESSON 9 Reactions with Different Mole Ratios Lab</a:t>
            </a:r>
            <a:endParaRPr lang="en-CA" sz="2400" i="1" dirty="0" smtClean="0"/>
          </a:p>
          <a:p>
            <a:pPr lvl="0"/>
            <a:r>
              <a:rPr lang="en-US" sz="2400" i="1" dirty="0" smtClean="0"/>
              <a:t>LESSON 10 Mixed Reception </a:t>
            </a:r>
            <a:endParaRPr lang="en-CA" sz="2400" i="1" dirty="0" smtClean="0"/>
          </a:p>
          <a:p>
            <a:endParaRPr lang="en-CA"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60000"/>
                <a:lumOff val="4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t>LESSON 1 Defining Stoichiometry</a:t>
            </a:r>
            <a:r>
              <a:rPr lang="en-CA" i="1" dirty="0" smtClean="0"/>
              <a:t/>
            </a:r>
            <a:br>
              <a:rPr lang="en-CA" i="1" dirty="0" smtClean="0"/>
            </a:br>
            <a:endParaRPr lang="en-CA"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Objectives</a:t>
            </a:r>
            <a:endParaRPr lang="en-CA" i="1" dirty="0" smtClean="0"/>
          </a:p>
          <a:p>
            <a:pPr lvl="0"/>
            <a:r>
              <a:rPr lang="en-US" dirty="0" smtClean="0"/>
              <a:t>Define stoichiometry.  </a:t>
            </a:r>
            <a:endParaRPr lang="en-CA" i="1" dirty="0" smtClean="0"/>
          </a:p>
          <a:p>
            <a:pPr lvl="0"/>
            <a:r>
              <a:rPr lang="en-US" dirty="0" smtClean="0"/>
              <a:t>Relate and compare stoichiometry to balancing chemical equations.  </a:t>
            </a:r>
            <a:endParaRPr lang="en-CA" i="1" dirty="0" smtClean="0"/>
          </a:p>
          <a:p>
            <a:pPr lvl="1"/>
            <a:r>
              <a:rPr lang="en-US" dirty="0" smtClean="0"/>
              <a:t>Determine mole ratios using the balanced chemical equation.</a:t>
            </a:r>
            <a:endParaRPr lang="en-CA" i="1" dirty="0" smtClean="0"/>
          </a:p>
          <a:p>
            <a:pPr lvl="1"/>
            <a:r>
              <a:rPr lang="en-US" dirty="0" smtClean="0"/>
              <a:t>Solve stoichiometry problems involving mass, volume and particles using the mole diagram.</a:t>
            </a:r>
            <a:endParaRPr lang="en-CA" i="1" dirty="0" smtClean="0"/>
          </a:p>
          <a:p>
            <a:pPr lvl="0"/>
            <a:r>
              <a:rPr lang="en-US" dirty="0" smtClean="0"/>
              <a:t>Describe, citing examples, how stoichiometry affects personal and public-policy decision-making.  </a:t>
            </a:r>
            <a:endParaRPr lang="en-CA" i="1" dirty="0" smtClean="0"/>
          </a:p>
          <a:p>
            <a:endParaRPr lang="en-C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128</TotalTime>
  <Words>1700</Words>
  <Application>Microsoft Office PowerPoint</Application>
  <PresentationFormat>On-screen Show (4:3)</PresentationFormat>
  <Paragraphs>266</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Module</vt:lpstr>
      <vt:lpstr>SCH3U D. Quantities in Chemical Reactions  -Stoichiometry Concept Presentation-</vt:lpstr>
      <vt:lpstr>Please note</vt:lpstr>
      <vt:lpstr>         The Ontario Curriculum Grades 11 and 12 Science (2008) Expectations </vt:lpstr>
      <vt:lpstr> Overall Expectations SCH3U-D. Quantities in Chemical Reactions </vt:lpstr>
      <vt:lpstr>Specific Expectations </vt:lpstr>
      <vt:lpstr>Specific Expectatoins</vt:lpstr>
      <vt:lpstr>Stoichiometry Concept Summary</vt:lpstr>
      <vt:lpstr>Lesson Sequence</vt:lpstr>
      <vt:lpstr>LESSON 1 Defining Stoichiometry </vt:lpstr>
      <vt:lpstr>LESSON 1 Defining Stoichiometry </vt:lpstr>
      <vt:lpstr>LESSON 1 Defining Stoichiometry </vt:lpstr>
      <vt:lpstr>LESSON 2 Stoichiometry Calculations </vt:lpstr>
      <vt:lpstr>LESSON 2 Stoichiometry Calculations </vt:lpstr>
      <vt:lpstr>Lesson 3 Stoichiometry Lab Prep</vt:lpstr>
      <vt:lpstr>Lesson 3 Stoichiometry Lab Prep</vt:lpstr>
      <vt:lpstr>Lesson 3 Stoichiometry Lab Prep</vt:lpstr>
      <vt:lpstr>Lesson 4 Stoichiometry Lab</vt:lpstr>
      <vt:lpstr>Lesson 4 Stoichiometry Lab</vt:lpstr>
      <vt:lpstr>Lesson 5 Solve Stoichiometry Problems</vt:lpstr>
      <vt:lpstr>Lesson 5 Solve Stoichiometry Problems</vt:lpstr>
      <vt:lpstr>Lesson 6 Stoichiometry Web Site Review</vt:lpstr>
      <vt:lpstr>Lesson 6 Stoichiometry Web Site Review</vt:lpstr>
      <vt:lpstr>Lesson 7 Limiting Reactants and Percent Yield</vt:lpstr>
      <vt:lpstr>Lesson 7 Limiting Reactants and Percent Yield</vt:lpstr>
      <vt:lpstr>Lesson 8 Limiting/Excess Reactants and Percent Yield Lab</vt:lpstr>
      <vt:lpstr>Lesson 9 Reactions with Different Mole Ratios Lab</vt:lpstr>
      <vt:lpstr>Lesson 10 Mixed Reception</vt:lpstr>
      <vt:lpstr>Lesson 10 Mixed Reception</vt:lpstr>
      <vt:lpstr>General Lab Safety</vt:lpstr>
      <vt:lpstr>Practical/society applications/implications</vt:lpstr>
      <vt:lpstr>Demos</vt:lpstr>
      <vt:lpstr>Fin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SCH3U-D. Quantities in Chemical Reactions -Stoichiometry Concept Presentation-</dc:title>
  <dc:creator>Adele S</dc:creator>
  <cp:lastModifiedBy>Adele S</cp:lastModifiedBy>
  <cp:revision>17</cp:revision>
  <dcterms:created xsi:type="dcterms:W3CDTF">2011-07-28T12:18:32Z</dcterms:created>
  <dcterms:modified xsi:type="dcterms:W3CDTF">2011-07-28T14:26:42Z</dcterms:modified>
</cp:coreProperties>
</file>